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microsoft.com/office/2020/02/relationships/classificationlabels" Target="docMetadata/LabelInfo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E71C329" w14:textId="77777777" w:rsidR="004A103E" w:rsidRPr="002C202D" w:rsidRDefault="004A103E" w:rsidP="004A103E">
      <w:pPr>
        <w:spacing w:before="200" w:line="240" w:lineRule="auto"/>
        <w:jc w:val="center"/>
        <w:rPr>
          <w:rFonts w:ascii="Arial" w:hAnsi="Arial" w:cs="Arial"/>
          <w:noProof/>
        </w:rPr>
      </w:pPr>
    </w:p>
    <w:p w14:paraId="4D58D848" w14:textId="77777777" w:rsidR="006E74D0" w:rsidRPr="0060725A" w:rsidRDefault="006E74D0" w:rsidP="00B97C3C">
      <w:pPr>
        <w:spacing w:before="120" w:line="240" w:lineRule="auto"/>
        <w:jc w:val="center"/>
        <w:rPr>
          <w:rFonts w:ascii="Arial" w:hAnsi="Arial" w:cs="Arial"/>
          <w:b/>
          <w:i/>
        </w:rPr>
      </w:pPr>
      <w:r w:rsidRPr="0060725A">
        <w:rPr>
          <w:rFonts w:ascii="Arial" w:hAnsi="Arial" w:cs="Arial"/>
          <w:b/>
        </w:rPr>
        <w:t xml:space="preserve">NOTICE OF APPLICATION RECEIVED UNDER THE </w:t>
      </w:r>
      <w:r w:rsidRPr="0060725A">
        <w:rPr>
          <w:rFonts w:ascii="Arial" w:hAnsi="Arial" w:cs="Arial"/>
          <w:b/>
        </w:rPr>
        <w:br/>
      </w:r>
      <w:r w:rsidRPr="0060725A">
        <w:rPr>
          <w:rFonts w:ascii="Arial" w:hAnsi="Arial" w:cs="Arial"/>
          <w:b/>
          <w:i/>
        </w:rPr>
        <w:t>HAZARDOUS WASTE (REGULATION OF EXPORTS AND IMPORTS) ACT 1989</w:t>
      </w:r>
    </w:p>
    <w:p w14:paraId="2D85CC46" w14:textId="554008B4" w:rsidR="00DB18CA" w:rsidRPr="006A2D21" w:rsidRDefault="00DB18CA" w:rsidP="00DB18CA">
      <w:pPr>
        <w:pStyle w:val="BodyText"/>
        <w:spacing w:before="120" w:line="276" w:lineRule="auto"/>
        <w:jc w:val="left"/>
        <w:rPr>
          <w:rFonts w:ascii="Arial" w:hAnsi="Arial" w:cs="Arial"/>
          <w:sz w:val="22"/>
          <w:szCs w:val="22"/>
        </w:rPr>
      </w:pPr>
      <w:r w:rsidRPr="0046234E">
        <w:rPr>
          <w:rFonts w:ascii="Arial" w:hAnsi="Arial" w:cs="Arial"/>
          <w:sz w:val="22"/>
          <w:szCs w:val="22"/>
        </w:rPr>
        <w:t xml:space="preserve">Pursuant to </w:t>
      </w:r>
      <w:r>
        <w:rPr>
          <w:rFonts w:ascii="Arial" w:hAnsi="Arial" w:cs="Arial"/>
          <w:sz w:val="22"/>
          <w:szCs w:val="22"/>
        </w:rPr>
        <w:t>s</w:t>
      </w:r>
      <w:r w:rsidRPr="0046234E">
        <w:rPr>
          <w:rFonts w:ascii="Arial" w:hAnsi="Arial" w:cs="Arial"/>
          <w:sz w:val="22"/>
          <w:szCs w:val="22"/>
        </w:rPr>
        <w:t xml:space="preserve">ection 33 of the </w:t>
      </w:r>
      <w:r w:rsidRPr="00583934">
        <w:rPr>
          <w:rFonts w:ascii="Arial" w:hAnsi="Arial" w:cs="Arial"/>
          <w:i/>
          <w:sz w:val="22"/>
          <w:szCs w:val="22"/>
        </w:rPr>
        <w:t>Hazardous Waste (Regulation of Exports and Imports) Act 1989</w:t>
      </w:r>
      <w:r>
        <w:rPr>
          <w:rFonts w:ascii="Arial" w:hAnsi="Arial" w:cs="Arial"/>
          <w:sz w:val="22"/>
          <w:szCs w:val="22"/>
        </w:rPr>
        <w:t xml:space="preserve">, notice is given that </w:t>
      </w:r>
      <w:r w:rsidRPr="006A2D21">
        <w:rPr>
          <w:rFonts w:ascii="Arial" w:hAnsi="Arial" w:cs="Arial"/>
          <w:sz w:val="22"/>
          <w:szCs w:val="22"/>
        </w:rPr>
        <w:t>application AUH2</w:t>
      </w:r>
      <w:r>
        <w:rPr>
          <w:rFonts w:ascii="Arial" w:hAnsi="Arial" w:cs="Arial"/>
          <w:sz w:val="22"/>
          <w:szCs w:val="22"/>
        </w:rPr>
        <w:t>6</w:t>
      </w:r>
      <w:r w:rsidRPr="006A2D21">
        <w:rPr>
          <w:rFonts w:ascii="Arial" w:hAnsi="Arial" w:cs="Arial"/>
          <w:sz w:val="22"/>
          <w:szCs w:val="22"/>
        </w:rPr>
        <w:t>-0</w:t>
      </w:r>
      <w:r>
        <w:rPr>
          <w:rFonts w:ascii="Arial" w:hAnsi="Arial" w:cs="Arial"/>
          <w:sz w:val="22"/>
          <w:szCs w:val="22"/>
        </w:rPr>
        <w:t>12</w:t>
      </w:r>
      <w:r w:rsidRPr="006A2D21">
        <w:rPr>
          <w:rFonts w:ascii="Arial" w:hAnsi="Arial" w:cs="Arial"/>
          <w:sz w:val="22"/>
          <w:szCs w:val="22"/>
        </w:rPr>
        <w:t xml:space="preserve"> has been received from Blue Phoenix Australia </w:t>
      </w:r>
      <w:r w:rsidR="005F6DB2">
        <w:rPr>
          <w:rFonts w:ascii="Arial" w:hAnsi="Arial" w:cs="Arial"/>
          <w:sz w:val="22"/>
          <w:szCs w:val="22"/>
        </w:rPr>
        <w:t xml:space="preserve">Pty Ltd </w:t>
      </w:r>
      <w:r w:rsidRPr="006A2D21">
        <w:rPr>
          <w:rFonts w:ascii="Arial" w:hAnsi="Arial" w:cs="Arial"/>
          <w:sz w:val="22"/>
          <w:szCs w:val="22"/>
        </w:rPr>
        <w:t>(ABN 61 641 106 934), 9 Watts Road, Shoalwater, WA 6169 (Telephone: +61 418</w:t>
      </w:r>
      <w:r w:rsidR="005F6DB2">
        <w:rPr>
          <w:rFonts w:ascii="Arial" w:hAnsi="Arial" w:cs="Arial"/>
          <w:sz w:val="22"/>
          <w:szCs w:val="22"/>
        </w:rPr>
        <w:t xml:space="preserve"> </w:t>
      </w:r>
      <w:r w:rsidRPr="006A2D21">
        <w:rPr>
          <w:rFonts w:ascii="Arial" w:hAnsi="Arial" w:cs="Arial"/>
          <w:sz w:val="22"/>
          <w:szCs w:val="22"/>
        </w:rPr>
        <w:t>290</w:t>
      </w:r>
      <w:r w:rsidR="005F6DB2">
        <w:rPr>
          <w:rFonts w:ascii="Arial" w:hAnsi="Arial" w:cs="Arial"/>
          <w:sz w:val="22"/>
          <w:szCs w:val="22"/>
        </w:rPr>
        <w:t xml:space="preserve"> </w:t>
      </w:r>
      <w:r w:rsidRPr="006A2D21">
        <w:rPr>
          <w:rFonts w:ascii="Arial" w:hAnsi="Arial" w:cs="Arial"/>
          <w:sz w:val="22"/>
          <w:szCs w:val="22"/>
        </w:rPr>
        <w:t xml:space="preserve">080). </w:t>
      </w:r>
    </w:p>
    <w:p w14:paraId="00FA578D" w14:textId="50B411B7" w:rsidR="00DB18CA" w:rsidRDefault="00DB18CA" w:rsidP="00DB18CA">
      <w:pPr>
        <w:pStyle w:val="BodyText"/>
        <w:spacing w:before="120" w:line="276" w:lineRule="auto"/>
        <w:jc w:val="left"/>
        <w:rPr>
          <w:rFonts w:ascii="Arial" w:hAnsi="Arial" w:cs="Arial"/>
          <w:sz w:val="22"/>
          <w:szCs w:val="22"/>
        </w:rPr>
      </w:pPr>
      <w:r w:rsidRPr="006A2D21">
        <w:rPr>
          <w:rFonts w:ascii="Arial" w:hAnsi="Arial" w:cs="Arial"/>
          <w:sz w:val="22"/>
          <w:szCs w:val="22"/>
        </w:rPr>
        <w:t>The application relates to the export of up to 1</w:t>
      </w:r>
      <w:r>
        <w:rPr>
          <w:rFonts w:ascii="Arial" w:hAnsi="Arial" w:cs="Arial"/>
          <w:sz w:val="22"/>
          <w:szCs w:val="22"/>
        </w:rPr>
        <w:t>8</w:t>
      </w:r>
      <w:r w:rsidRPr="006A2D21">
        <w:rPr>
          <w:rFonts w:ascii="Arial" w:hAnsi="Arial" w:cs="Arial"/>
          <w:sz w:val="22"/>
          <w:szCs w:val="22"/>
        </w:rPr>
        <w:t>,000 T of</w:t>
      </w:r>
      <w:r>
        <w:rPr>
          <w:rFonts w:ascii="Arial" w:hAnsi="Arial" w:cs="Arial"/>
          <w:sz w:val="22"/>
          <w:szCs w:val="22"/>
        </w:rPr>
        <w:t xml:space="preserve"> partially processed incinerator bottom ash</w:t>
      </w:r>
      <w:r w:rsidRPr="006A2D21">
        <w:rPr>
          <w:rFonts w:ascii="Arial" w:hAnsi="Arial" w:cs="Arial"/>
          <w:sz w:val="22"/>
          <w:szCs w:val="22"/>
        </w:rPr>
        <w:t xml:space="preserve"> </w:t>
      </w:r>
      <w:r>
        <w:rPr>
          <w:rFonts w:ascii="Arial" w:hAnsi="Arial" w:cs="Arial"/>
          <w:sz w:val="22"/>
          <w:szCs w:val="22"/>
        </w:rPr>
        <w:t xml:space="preserve">containing </w:t>
      </w:r>
      <w:r w:rsidRPr="006708DA">
        <w:rPr>
          <w:rFonts w:ascii="Arial" w:hAnsi="Arial" w:cs="Arial"/>
          <w:sz w:val="22"/>
          <w:szCs w:val="22"/>
        </w:rPr>
        <w:t xml:space="preserve">non-ferrous metals </w:t>
      </w:r>
      <w:r w:rsidRPr="006708DA">
        <w:rPr>
          <w:rFonts w:ascii="Arial" w:hAnsi="Arial" w:cs="Arial"/>
          <w:sz w:val="22"/>
          <w:szCs w:val="22"/>
          <w:lang w:val="en-US"/>
        </w:rPr>
        <w:t xml:space="preserve">(Basel code Y47) to </w:t>
      </w:r>
      <w:r w:rsidRPr="006708DA">
        <w:rPr>
          <w:rFonts w:ascii="Arial" w:hAnsi="Arial" w:cs="Arial"/>
          <w:sz w:val="22"/>
          <w:szCs w:val="22"/>
        </w:rPr>
        <w:t xml:space="preserve">the United Kingdom for recovery at </w:t>
      </w:r>
      <w:r w:rsidR="0098295B">
        <w:rPr>
          <w:rFonts w:ascii="Arial" w:hAnsi="Arial" w:cs="Arial"/>
          <w:sz w:val="22"/>
          <w:szCs w:val="22"/>
        </w:rPr>
        <w:t xml:space="preserve">a </w:t>
      </w:r>
      <w:r w:rsidR="006708DA" w:rsidRPr="006708DA">
        <w:rPr>
          <w:rFonts w:ascii="Arial" w:hAnsi="Arial" w:cs="Arial"/>
          <w:sz w:val="22"/>
          <w:szCs w:val="22"/>
        </w:rPr>
        <w:t>pre-consented facility</w:t>
      </w:r>
      <w:r w:rsidR="0098295B">
        <w:rPr>
          <w:rFonts w:ascii="Arial" w:hAnsi="Arial" w:cs="Arial"/>
          <w:sz w:val="22"/>
          <w:szCs w:val="22"/>
        </w:rPr>
        <w:t>,</w:t>
      </w:r>
      <w:r w:rsidR="006708DA" w:rsidRPr="006708DA">
        <w:rPr>
          <w:rFonts w:ascii="Arial" w:hAnsi="Arial" w:cs="Arial"/>
          <w:sz w:val="22"/>
          <w:szCs w:val="22"/>
        </w:rPr>
        <w:t xml:space="preserve"> </w:t>
      </w:r>
      <w:r w:rsidRPr="006708DA">
        <w:rPr>
          <w:rFonts w:ascii="Arial" w:hAnsi="Arial" w:cs="Arial"/>
          <w:sz w:val="22"/>
          <w:szCs w:val="22"/>
        </w:rPr>
        <w:t>Dartmouth</w:t>
      </w:r>
      <w:r w:rsidRPr="006A2D21">
        <w:rPr>
          <w:rFonts w:ascii="Arial" w:hAnsi="Arial" w:cs="Arial"/>
          <w:sz w:val="22"/>
          <w:szCs w:val="22"/>
        </w:rPr>
        <w:t xml:space="preserve"> Global Trading Co. Limited</w:t>
      </w:r>
      <w:r>
        <w:rPr>
          <w:rFonts w:ascii="Arial" w:hAnsi="Arial" w:cs="Arial"/>
          <w:sz w:val="22"/>
          <w:szCs w:val="22"/>
        </w:rPr>
        <w:t xml:space="preserve"> </w:t>
      </w:r>
      <w:r w:rsidR="0098295B">
        <w:rPr>
          <w:rFonts w:ascii="Arial" w:hAnsi="Arial" w:cs="Arial"/>
          <w:sz w:val="22"/>
          <w:szCs w:val="22"/>
        </w:rPr>
        <w:t>(</w:t>
      </w:r>
      <w:r>
        <w:rPr>
          <w:rFonts w:ascii="Arial" w:hAnsi="Arial" w:cs="Arial"/>
          <w:sz w:val="22"/>
          <w:szCs w:val="22"/>
        </w:rPr>
        <w:t>trad</w:t>
      </w:r>
      <w:r w:rsidR="0098295B">
        <w:rPr>
          <w:rFonts w:ascii="Arial" w:hAnsi="Arial" w:cs="Arial"/>
          <w:sz w:val="22"/>
          <w:szCs w:val="22"/>
        </w:rPr>
        <w:t>ing</w:t>
      </w:r>
      <w:r>
        <w:rPr>
          <w:rFonts w:ascii="Arial" w:hAnsi="Arial" w:cs="Arial"/>
          <w:sz w:val="22"/>
          <w:szCs w:val="22"/>
        </w:rPr>
        <w:t xml:space="preserve"> as QR Metals</w:t>
      </w:r>
      <w:r w:rsidR="0098295B">
        <w:rPr>
          <w:rFonts w:ascii="Arial" w:hAnsi="Arial" w:cs="Arial"/>
          <w:sz w:val="22"/>
          <w:szCs w:val="22"/>
        </w:rPr>
        <w:t>),</w:t>
      </w:r>
      <w:r>
        <w:rPr>
          <w:rFonts w:ascii="Arial" w:hAnsi="Arial" w:cs="Arial"/>
          <w:sz w:val="22"/>
          <w:szCs w:val="22"/>
        </w:rPr>
        <w:t xml:space="preserve"> in Birmingham</w:t>
      </w:r>
      <w:r w:rsidR="0098295B">
        <w:rPr>
          <w:rFonts w:ascii="Arial" w:hAnsi="Arial" w:cs="Arial"/>
          <w:sz w:val="22"/>
          <w:szCs w:val="22"/>
        </w:rPr>
        <w:t>, UK</w:t>
      </w:r>
      <w:r>
        <w:rPr>
          <w:rFonts w:ascii="Arial" w:hAnsi="Arial" w:cs="Arial"/>
          <w:sz w:val="22"/>
          <w:szCs w:val="22"/>
        </w:rPr>
        <w:t>.</w:t>
      </w:r>
      <w:r w:rsidR="00723870">
        <w:rPr>
          <w:rFonts w:ascii="Arial" w:hAnsi="Arial" w:cs="Arial"/>
          <w:sz w:val="22"/>
          <w:szCs w:val="22"/>
        </w:rPr>
        <w:t xml:space="preserve"> </w:t>
      </w:r>
      <w:r w:rsidR="00723870" w:rsidRPr="00723870">
        <w:rPr>
          <w:rFonts w:ascii="Arial" w:hAnsi="Arial" w:cs="Arial"/>
          <w:sz w:val="22"/>
          <w:szCs w:val="22"/>
        </w:rPr>
        <w:t>The waste is to undergo recovery operations R4 - Recycling/reclamation of metals and metal compounds; R5 – Recycling/reclamation of other inorganic materials; and R13 – Accumulation of material intended for any operation in the list.</w:t>
      </w:r>
    </w:p>
    <w:p w14:paraId="1EFD5F97" w14:textId="14644DFB" w:rsidR="00DB18CA" w:rsidRPr="008C3EB7" w:rsidRDefault="00DB18CA" w:rsidP="00DB18CA">
      <w:pPr>
        <w:pStyle w:val="BodyText"/>
        <w:spacing w:before="120" w:line="276" w:lineRule="auto"/>
        <w:jc w:val="left"/>
        <w:rPr>
          <w:rFonts w:ascii="Arial" w:hAnsi="Arial" w:cs="Arial"/>
          <w:color w:val="000000"/>
          <w:sz w:val="22"/>
          <w:szCs w:val="22"/>
        </w:rPr>
      </w:pPr>
      <w:r w:rsidRPr="008C3EB7">
        <w:rPr>
          <w:rFonts w:ascii="Arial" w:hAnsi="Arial" w:cs="Arial"/>
          <w:color w:val="000000"/>
          <w:sz w:val="22"/>
          <w:szCs w:val="22"/>
        </w:rPr>
        <w:t xml:space="preserve">Written comments on the permit application may be lodged with the Department within </w:t>
      </w:r>
      <w:r>
        <w:rPr>
          <w:rFonts w:ascii="Arial" w:hAnsi="Arial" w:cs="Arial"/>
          <w:color w:val="000000"/>
          <w:sz w:val="22"/>
          <w:szCs w:val="22"/>
        </w:rPr>
        <w:t xml:space="preserve">15 business days 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of publication of this notice. Comments should be addressed to the Director, Hazardous Waste </w:t>
      </w:r>
      <w:r w:rsidRPr="00E31594">
        <w:rPr>
          <w:rFonts w:ascii="Arial" w:hAnsi="Arial" w:cs="Arial"/>
          <w:color w:val="000000"/>
          <w:sz w:val="22"/>
          <w:szCs w:val="22"/>
        </w:rPr>
        <w:t xml:space="preserve">and </w:t>
      </w:r>
      <w:r w:rsidRPr="003E3A66">
        <w:rPr>
          <w:rFonts w:ascii="Arial" w:hAnsi="Arial" w:cs="Arial"/>
          <w:color w:val="000000"/>
          <w:sz w:val="22"/>
          <w:szCs w:val="22"/>
        </w:rPr>
        <w:t>National Television and Computer Recycling Scheme</w:t>
      </w:r>
      <w:r>
        <w:rPr>
          <w:rFonts w:ascii="Arial" w:hAnsi="Arial" w:cs="Arial"/>
          <w:color w:val="000000"/>
          <w:sz w:val="22"/>
          <w:szCs w:val="22"/>
        </w:rPr>
        <w:t xml:space="preserve"> (</w:t>
      </w:r>
      <w:r w:rsidRPr="00E31594">
        <w:rPr>
          <w:rFonts w:ascii="Arial" w:hAnsi="Arial" w:cs="Arial"/>
          <w:color w:val="000000"/>
          <w:sz w:val="22"/>
          <w:szCs w:val="22"/>
        </w:rPr>
        <w:t>NTCRS</w:t>
      </w:r>
      <w:r>
        <w:rPr>
          <w:rFonts w:ascii="Arial" w:hAnsi="Arial" w:cs="Arial"/>
          <w:color w:val="000000"/>
          <w:sz w:val="22"/>
          <w:szCs w:val="22"/>
        </w:rPr>
        <w:t xml:space="preserve">) </w:t>
      </w:r>
      <w:r w:rsidRPr="008C3EB7">
        <w:rPr>
          <w:rFonts w:ascii="Arial" w:hAnsi="Arial" w:cs="Arial"/>
          <w:color w:val="000000"/>
          <w:sz w:val="22"/>
          <w:szCs w:val="22"/>
        </w:rPr>
        <w:t>Section, Department of</w:t>
      </w:r>
      <w:r>
        <w:rPr>
          <w:rFonts w:ascii="Arial" w:hAnsi="Arial" w:cs="Arial"/>
          <w:color w:val="000000"/>
          <w:sz w:val="22"/>
          <w:szCs w:val="22"/>
        </w:rPr>
        <w:t xml:space="preserve"> Climate Change, Energy, </w:t>
      </w:r>
      <w:r w:rsidRPr="008C3EB7">
        <w:rPr>
          <w:rFonts w:ascii="Arial" w:hAnsi="Arial" w:cs="Arial"/>
          <w:color w:val="000000"/>
          <w:sz w:val="22"/>
          <w:szCs w:val="22"/>
        </w:rPr>
        <w:t>the Environment</w:t>
      </w:r>
      <w:r>
        <w:rPr>
          <w:rFonts w:ascii="Arial" w:hAnsi="Arial" w:cs="Arial"/>
          <w:color w:val="000000"/>
          <w:sz w:val="22"/>
          <w:szCs w:val="22"/>
        </w:rPr>
        <w:t xml:space="preserve"> and Water</w:t>
      </w:r>
      <w:r w:rsidRPr="008C3EB7">
        <w:rPr>
          <w:rFonts w:ascii="Arial" w:hAnsi="Arial" w:cs="Arial"/>
          <w:color w:val="000000"/>
          <w:sz w:val="22"/>
          <w:szCs w:val="22"/>
        </w:rPr>
        <w:t>, GPO</w:t>
      </w:r>
      <w:r>
        <w:rPr>
          <w:rFonts w:ascii="Arial" w:hAnsi="Arial" w:cs="Arial"/>
          <w:color w:val="000000"/>
          <w:sz w:val="22"/>
          <w:szCs w:val="22"/>
        </w:rPr>
        <w:t> </w:t>
      </w:r>
      <w:r w:rsidRPr="008C3EB7">
        <w:rPr>
          <w:rFonts w:ascii="Arial" w:hAnsi="Arial" w:cs="Arial"/>
          <w:color w:val="000000"/>
          <w:sz w:val="22"/>
          <w:szCs w:val="22"/>
        </w:rPr>
        <w:t>Box</w:t>
      </w:r>
      <w:r>
        <w:rPr>
          <w:rFonts w:ascii="Arial" w:hAnsi="Arial" w:cs="Arial"/>
          <w:color w:val="000000"/>
          <w:sz w:val="22"/>
          <w:szCs w:val="22"/>
        </w:rPr>
        <w:t> 3090,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 CANBERRA ACT 2601, or </w:t>
      </w:r>
      <w:r w:rsidR="00830C8C">
        <w:rPr>
          <w:rFonts w:ascii="Arial" w:hAnsi="Arial" w:cs="Arial"/>
          <w:color w:val="000000"/>
          <w:sz w:val="22"/>
          <w:szCs w:val="22"/>
        </w:rPr>
        <w:t>sent</w:t>
      </w:r>
      <w:r w:rsidR="00830C8C" w:rsidRPr="008C3EB7">
        <w:rPr>
          <w:rFonts w:ascii="Arial" w:hAnsi="Arial" w:cs="Arial"/>
          <w:color w:val="000000"/>
          <w:sz w:val="22"/>
          <w:szCs w:val="22"/>
        </w:rPr>
        <w:t xml:space="preserve"> 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by email to </w:t>
      </w:r>
      <w:r>
        <w:rPr>
          <w:rFonts w:ascii="Arial" w:hAnsi="Arial" w:cs="Arial"/>
          <w:color w:val="000000"/>
          <w:sz w:val="22"/>
          <w:szCs w:val="22"/>
        </w:rPr>
        <w:t>hazardous.waste</w:t>
      </w:r>
      <w:r w:rsidRPr="008C3EB7">
        <w:rPr>
          <w:rFonts w:ascii="Arial" w:hAnsi="Arial" w:cs="Arial"/>
          <w:color w:val="000000"/>
          <w:sz w:val="22"/>
          <w:szCs w:val="22"/>
        </w:rPr>
        <w:t>@</w:t>
      </w:r>
      <w:r>
        <w:rPr>
          <w:rFonts w:ascii="Arial" w:hAnsi="Arial" w:cs="Arial"/>
          <w:color w:val="000000"/>
          <w:sz w:val="22"/>
          <w:szCs w:val="22"/>
        </w:rPr>
        <w:t>dcceew</w:t>
      </w:r>
      <w:r w:rsidRPr="008C3EB7">
        <w:rPr>
          <w:rFonts w:ascii="Arial" w:hAnsi="Arial" w:cs="Arial"/>
          <w:color w:val="000000"/>
          <w:sz w:val="22"/>
          <w:szCs w:val="22"/>
        </w:rPr>
        <w:t>.gov.au. Respondents should be aware that comments will be shared with the applicant and should not contain commercial-in-confidence information.</w:t>
      </w:r>
    </w:p>
    <w:p w14:paraId="66932991" w14:textId="55F0105B" w:rsidR="00DB18CA" w:rsidRDefault="00DB18CA" w:rsidP="00482433">
      <w:pPr>
        <w:pStyle w:val="BodyText"/>
        <w:spacing w:before="120" w:line="276" w:lineRule="auto"/>
        <w:rPr>
          <w:rFonts w:ascii="Arial" w:hAnsi="Arial" w:cs="Arial"/>
          <w:sz w:val="22"/>
          <w:szCs w:val="22"/>
        </w:rPr>
      </w:pPr>
    </w:p>
    <w:p w14:paraId="54F2869C" w14:textId="77777777" w:rsidR="008E14F5" w:rsidRPr="008C3EB7" w:rsidRDefault="008E14F5" w:rsidP="00876F1F">
      <w:pPr>
        <w:pStyle w:val="BodyText"/>
        <w:spacing w:before="0" w:after="200" w:line="276" w:lineRule="auto"/>
        <w:jc w:val="left"/>
        <w:rPr>
          <w:rFonts w:ascii="Arial" w:hAnsi="Arial" w:cs="Arial"/>
          <w:color w:val="000000"/>
          <w:sz w:val="22"/>
          <w:szCs w:val="22"/>
        </w:rPr>
      </w:pPr>
    </w:p>
    <w:p w14:paraId="772300A2" w14:textId="77777777" w:rsidR="008E14F5" w:rsidRPr="008C3EB7" w:rsidRDefault="008E14F5" w:rsidP="00ED685A">
      <w:pPr>
        <w:pStyle w:val="BodyText"/>
        <w:spacing w:before="0" w:after="200" w:line="276" w:lineRule="auto"/>
        <w:jc w:val="left"/>
        <w:rPr>
          <w:rFonts w:ascii="Arial" w:hAnsi="Arial" w:cs="Arial"/>
          <w:color w:val="000000"/>
          <w:sz w:val="22"/>
          <w:szCs w:val="22"/>
        </w:rPr>
      </w:pPr>
    </w:p>
    <w:p w14:paraId="35B46DEE" w14:textId="0BC98827" w:rsidR="00460353" w:rsidRPr="00460353" w:rsidRDefault="007F4FA4" w:rsidP="00460353">
      <w:pPr>
        <w:spacing w:after="0"/>
        <w:jc w:val="center"/>
        <w:rPr>
          <w:rFonts w:ascii="Arial" w:hAnsi="Arial" w:cs="Arial"/>
        </w:rPr>
      </w:pPr>
      <w:r>
        <w:rPr>
          <w:rFonts w:ascii="Arial" w:hAnsi="Arial" w:cs="Arial"/>
        </w:rPr>
        <w:t>Dr Sam Margerison</w:t>
      </w:r>
    </w:p>
    <w:p w14:paraId="65EA11D5" w14:textId="77777777" w:rsidR="00460353" w:rsidRPr="00460353" w:rsidRDefault="00460353" w:rsidP="00460353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>Director</w:t>
      </w:r>
    </w:p>
    <w:p w14:paraId="5FBB186E" w14:textId="77777777" w:rsidR="00460353" w:rsidRPr="00460353" w:rsidRDefault="00460353" w:rsidP="00460353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>Delegate of the Minister</w:t>
      </w:r>
    </w:p>
    <w:p w14:paraId="27A51E10" w14:textId="7C319A61" w:rsidR="00460353" w:rsidRPr="00460353" w:rsidRDefault="00887D2A" w:rsidP="00887D2A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 xml:space="preserve">Hazardous Waste </w:t>
      </w:r>
      <w:r w:rsidRPr="00E31594">
        <w:rPr>
          <w:rFonts w:ascii="Arial" w:hAnsi="Arial" w:cs="Arial"/>
        </w:rPr>
        <w:t xml:space="preserve">and NTCRS </w:t>
      </w:r>
      <w:r w:rsidRPr="00460353">
        <w:rPr>
          <w:rFonts w:ascii="Arial" w:hAnsi="Arial" w:cs="Arial"/>
        </w:rPr>
        <w:t>Section</w:t>
      </w:r>
    </w:p>
    <w:p w14:paraId="047F0716" w14:textId="77777777" w:rsidR="00460353" w:rsidRPr="00460353" w:rsidRDefault="00460353" w:rsidP="00460353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>Department of Climate Change, Energy, the Environment and Water</w:t>
      </w:r>
    </w:p>
    <w:p w14:paraId="183F7E1C" w14:textId="5172B3E4" w:rsidR="00460353" w:rsidRPr="00460353" w:rsidRDefault="0098295B" w:rsidP="00460353">
      <w:pPr>
        <w:pStyle w:val="BodyText1"/>
        <w:spacing w:before="0"/>
        <w:jc w:val="center"/>
        <w:rPr>
          <w:rFonts w:ascii="Arial" w:hAnsi="Arial" w:cs="Arial"/>
          <w:sz w:val="22"/>
          <w:szCs w:val="22"/>
        </w:rPr>
      </w:pPr>
      <w:r w:rsidRPr="00665FD2">
        <w:rPr>
          <w:rFonts w:ascii="Arial" w:hAnsi="Arial" w:cs="Arial"/>
          <w:sz w:val="22"/>
          <w:szCs w:val="22"/>
        </w:rPr>
        <w:t>1 May</w:t>
      </w:r>
      <w:r w:rsidR="00460353" w:rsidRPr="00665FD2">
        <w:rPr>
          <w:rFonts w:ascii="Arial" w:hAnsi="Arial" w:cs="Arial"/>
          <w:sz w:val="22"/>
          <w:szCs w:val="22"/>
        </w:rPr>
        <w:t xml:space="preserve"> </w:t>
      </w:r>
      <w:r w:rsidR="00DB18CA" w:rsidRPr="00665FD2">
        <w:rPr>
          <w:rFonts w:ascii="Arial" w:hAnsi="Arial" w:cs="Arial"/>
          <w:sz w:val="22"/>
          <w:szCs w:val="22"/>
        </w:rPr>
        <w:t>2026</w:t>
      </w:r>
    </w:p>
    <w:p w14:paraId="2B4EDEC6" w14:textId="05DC3AEF" w:rsidR="00B15D79" w:rsidRPr="00ED0775" w:rsidRDefault="00B15D79" w:rsidP="00460353">
      <w:pPr>
        <w:spacing w:after="0" w:line="240" w:lineRule="auto"/>
        <w:jc w:val="center"/>
        <w:rPr>
          <w:rFonts w:ascii="Arial" w:hAnsi="Arial" w:cs="Arial"/>
        </w:rPr>
      </w:pPr>
    </w:p>
    <w:sectPr w:rsidR="00B15D79" w:rsidRPr="00ED0775" w:rsidSect="008E4F6C">
      <w:headerReference w:type="even" r:id="rId9"/>
      <w:headerReference w:type="default" r:id="rId10"/>
      <w:footerReference w:type="even" r:id="rId11"/>
      <w:footerReference w:type="default" r:id="rId12"/>
      <w:headerReference w:type="first" r:id="rId13"/>
      <w:type w:val="continuous"/>
      <w:pgSz w:w="11906" w:h="16838" w:code="9"/>
      <w:pgMar w:top="1134" w:right="1134" w:bottom="1134" w:left="1134" w:header="567" w:footer="510" w:gutter="0"/>
      <w:cols w:space="1202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2918D37" w14:textId="77777777" w:rsidR="007160DD" w:rsidRDefault="007160DD" w:rsidP="003A707F">
      <w:pPr>
        <w:spacing w:after="0" w:line="240" w:lineRule="auto"/>
      </w:pPr>
      <w:r>
        <w:separator/>
      </w:r>
    </w:p>
  </w:endnote>
  <w:endnote w:type="continuationSeparator" w:id="0">
    <w:p w14:paraId="1FF98CF5" w14:textId="77777777" w:rsidR="007160DD" w:rsidRDefault="007160DD" w:rsidP="003A707F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Palatino">
    <w:altName w:val="Book Antiqua"/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DDA0E05" w14:textId="5B969CA9" w:rsidR="00AD2CCB" w:rsidRDefault="00AD2CCB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2336" behindDoc="0" locked="0" layoutInCell="1" allowOverlap="1" wp14:anchorId="3C04F243" wp14:editId="61D8BB67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551815" cy="404495"/>
              <wp:effectExtent l="0" t="0" r="635" b="0"/>
              <wp:wrapNone/>
              <wp:docPr id="552125984" name="Text Box 5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600FD7E" w14:textId="1F09C9EE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C04F243" id="_x0000_t202" coordsize="21600,21600" o:spt="202" path="m,l,21600r21600,l21600,xe">
              <v:stroke joinstyle="miter"/>
              <v:path gradientshapeok="t" o:connecttype="rect"/>
            </v:shapetype>
            <v:shape id="Text Box 5" o:spid="_x0000_s1028" type="#_x0000_t202" alt="OFFICIAL" style="position:absolute;margin-left:0;margin-top:0;width:43.45pt;height:31.85pt;z-index:25166233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AmFYwDgIAABwEAAAOAAAAZHJzL2Uyb0RvYy54bWysU8Fu2zAMvQ/YPwi6L7aDZGiNOEXaIsOA&#10;oC2QDj0rshQbkERBUmJnXz9KjpOt22noRaZJ6pF8fFrc9VqRo3C+BVPRYpJTIgyHujX7iv54XX+5&#10;ocQHZmqmwIiKnoSnd8vPnxadLcUUGlC1cARBjC87W9EmBFtmmeeN0MxPwAqDQQlOs4C/bp/VjnWI&#10;rlU2zfOvWQeutg648B69j0OQLhO+lIKHZym9CERVFHsL6XTp3MUzWy5YuXfMNi0/t8H+owvNWoNF&#10;L1CPLDBycO1fULrlDjzIMOGgM5Cy5SLNgNMU+btptg2zIs2C5Hh7ocl/HCx/Om7tiyOhv4ceFxgJ&#10;6awvPTrjPL10On6xU4JxpPB0oU30gXB0zufFTTGnhGNols9mt/OIkl0vW+fDNwGaRKOiDreSyGLH&#10;jQ9D6pgSaxlYt0qlzSjzhwMxoye7dhit0O960tYVnY7d76A+4VAOhn17y9ctlt4wH16YwwXjHCja&#10;8IyHVNBVFM4WJQ24n//yx3zkHaOUdCiYihpUNCXqu8F9RG2NhhuNXTKK23yeY9wc9AOgDAt8EZYn&#10;E70uqNGUDvQbynkVC2GIGY7lKrobzYcwKBefAxerVUpCGVkWNmZreYSOdEUuX/s35uyZ8ICbeoJR&#10;Tax8x/uQG296uzoEZD8tJVI7EHlmHCWY1np+LlHjv/+nrOujXv4CAAD//wMAUEsDBBQABgAIAAAA&#10;IQAfVaIN2wAAAAMBAAAPAAAAZHJzL2Rvd25yZXYueG1sTI/BbsIwEETvlfoP1lbqrTgQNaVpHISQ&#10;OFFVAnrpzdhLkhKvo3gD4e/r9lIuK41mNPO2WIyuFWfsQ+NJwXSSgEAy3jZUKfjcr5/mIAJrsrr1&#10;hAquGGBR3t8VOrf+Qls877gSsYRCrhXUzF0uZTA1Oh0mvkOK3tH3TnOUfSVtry+x3LVyliSZdLqh&#10;uFDrDlc1mtNucAqet/w+fNA+/Rpn1+9NtzLpcWOUenwYl28gGEf+D8MvfkSHMjId/EA2iFZBfIT/&#10;bvTm2SuIg4IsfQFZFvKWvfwBAAD//wMAUEsBAi0AFAAGAAgAAAAhALaDOJL+AAAA4QEAABMAAAAA&#10;AAAAAAAAAAAAAAAAAFtDb250ZW50X1R5cGVzXS54bWxQSwECLQAUAAYACAAAACEAOP0h/9YAAACU&#10;AQAACwAAAAAAAAAAAAAAAAAvAQAAX3JlbHMvLnJlbHNQSwECLQAUAAYACAAAACEAwJhWMA4CAAAc&#10;BAAADgAAAAAAAAAAAAAAAAAuAgAAZHJzL2Uyb0RvYy54bWxQSwECLQAUAAYACAAAACEAH1WiDdsA&#10;AAADAQAADwAAAAAAAAAAAAAAAABoBAAAZHJzL2Rvd25yZXYueG1sUEsFBgAAAAAEAAQA8wAAAHAF&#10;AAAAAA==&#10;" filled="f" stroked="f">
              <v:textbox style="mso-fit-shape-to-text:t" inset="0,0,0,15pt">
                <w:txbxContent>
                  <w:p w14:paraId="7600FD7E" w14:textId="1F09C9EE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2299F3C" w14:textId="035B7769" w:rsidR="00AD2CCB" w:rsidRDefault="00AD2CCB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3360" behindDoc="0" locked="0" layoutInCell="1" allowOverlap="1" wp14:anchorId="670097E3" wp14:editId="49B0FB2B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551815" cy="404495"/>
              <wp:effectExtent l="0" t="0" r="635" b="0"/>
              <wp:wrapNone/>
              <wp:docPr id="1072710461" name="Text Box 6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B037604" w14:textId="0ED34143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70097E3" id="_x0000_t202" coordsize="21600,21600" o:spt="202" path="m,l,21600r21600,l21600,xe">
              <v:stroke joinstyle="miter"/>
              <v:path gradientshapeok="t" o:connecttype="rect"/>
            </v:shapetype>
            <v:shape id="Text Box 6" o:spid="_x0000_s1029" type="#_x0000_t202" alt="OFFICIAL" style="position:absolute;margin-left:0;margin-top:0;width:43.45pt;height:31.85pt;z-index:25166336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J+QNDwIAABwEAAAOAAAAZHJzL2Uyb0RvYy54bWysU8Fu2zAMvQ/YPwi6L7a7ZGiNOEXWIsOA&#10;oC2QDj0rshQbkERBUmJnXz9KjpOu7WnYRaZJ6pF8fJrf9lqRg3C+BVPRYpJTIgyHujW7iv56Xn25&#10;psQHZmqmwIiKHoWnt4vPn+adLcUVNKBq4QiCGF92tqJNCLbMMs8boZmfgBUGgxKcZgF/3S6rHesQ&#10;XavsKs+/ZR242jrgwnv03g9Bukj4UgoeHqX0IhBVUewtpNOlcxvPbDFn5c4x27T81Ab7hy40aw0W&#10;PUPds8DI3rXvoHTLHXiQYcJBZyBly0WaAacp8jfTbBpmRZoFyfH2TJP/f7D84bCxT46E/jv0uMBI&#10;SGd96dEZ5+ml0/GLnRKMI4XHM22iD4SjczYrrosZJRxD03w6vZlFlOxy2ToffgjQJBoVdbiVRBY7&#10;rH0YUseUWMvAqlUqbUaZvxyIGT3ZpcNohX7bk7au6Nex+y3URxzKwbBvb/mqxdJr5sMTc7hgnANF&#10;Gx7xkAq6isLJoqQB9/sjf8xH3jFKSYeCqahBRVOifhrcR9TWaLjR2CajuMlnOcbNXt8ByrDAF2F5&#10;MtHrghpN6UC/oJyXsRCGmOFYrqLb0bwLg3LxOXCxXKYklJFlYW02lkfoSFfk8rl/Yc6eCA+4qQcY&#10;1cTKN7wPufGmt8t9QPbTUiK1A5EnxlGCaa2n5xI1/vo/ZV0e9eIPAAAA//8DAFBLAwQUAAYACAAA&#10;ACEAH1WiDdsAAAADAQAADwAAAGRycy9kb3ducmV2LnhtbEyPwW7CMBBE75X6D9ZW6q04EDWlaRyE&#10;kDhRVQJ66c3YS5ISr6N4A+Hv6/ZSLiuNZjTztliMrhVn7EPjScF0koBAMt42VCn43K+f5iACa7K6&#10;9YQKrhhgUd7fFTq3/kJbPO+4ErGEQq4V1MxdLmUwNTodJr5Dit7R905zlH0lba8vsdy1cpYkmXS6&#10;obhQ6w5XNZrTbnAKnrf8PnzQPv0aZ9fvTbcy6XFjlHp8GJdvIBhH/g/DL35EhzIyHfxANohWQXyE&#10;/2705tkriIOCLH0BWRbylr38AQAA//8DAFBLAQItABQABgAIAAAAIQC2gziS/gAAAOEBAAATAAAA&#10;AAAAAAAAAAAAAAAAAABbQ29udGVudF9UeXBlc10ueG1sUEsBAi0AFAAGAAgAAAAhADj9If/WAAAA&#10;lAEAAAsAAAAAAAAAAAAAAAAALwEAAF9yZWxzLy5yZWxzUEsBAi0AFAAGAAgAAAAhAK0n5A0PAgAA&#10;HAQAAA4AAAAAAAAAAAAAAAAALgIAAGRycy9lMm9Eb2MueG1sUEsBAi0AFAAGAAgAAAAhAB9Vog3b&#10;AAAAAwEAAA8AAAAAAAAAAAAAAAAAaQQAAGRycy9kb3ducmV2LnhtbFBLBQYAAAAABAAEAPMAAABx&#10;BQAAAAA=&#10;" filled="f" stroked="f">
              <v:textbox style="mso-fit-shape-to-text:t" inset="0,0,0,15pt">
                <w:txbxContent>
                  <w:p w14:paraId="3B037604" w14:textId="0ED34143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A7A2184" w14:textId="77777777" w:rsidR="007160DD" w:rsidRDefault="007160DD" w:rsidP="003A707F">
      <w:pPr>
        <w:spacing w:after="0" w:line="240" w:lineRule="auto"/>
      </w:pPr>
      <w:r>
        <w:separator/>
      </w:r>
    </w:p>
  </w:footnote>
  <w:footnote w:type="continuationSeparator" w:id="0">
    <w:p w14:paraId="23D02507" w14:textId="77777777" w:rsidR="007160DD" w:rsidRDefault="007160DD" w:rsidP="003A707F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9F40A6A" w14:textId="0844B518" w:rsidR="00AD2CCB" w:rsidRDefault="00AD2CCB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9264" behindDoc="0" locked="0" layoutInCell="1" allowOverlap="1" wp14:anchorId="4EE421E0" wp14:editId="07BF200B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551815" cy="404495"/>
              <wp:effectExtent l="0" t="0" r="635" b="14605"/>
              <wp:wrapNone/>
              <wp:docPr id="1529620226" name="Text Box 2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16D058A" w14:textId="5E7A645C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EE421E0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OFFICIAL" style="position:absolute;margin-left:0;margin-top:0;width:43.45pt;height:31.85pt;z-index:25165926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tHukCQIAABUEAAAOAAAAZHJzL2Uyb0RvYy54bWysU8Fu2zAMvQ/YPwi6L7aLZGiNOEXWIsOA&#10;oC2QDj0rshQbkERBUmJnXz9KtpOt22nYRaZI+pF8fFre91qRk3C+BVPRYpZTIgyHujWHin5/3Xy6&#10;pcQHZmqmwIiKnoWn96uPH5adLcUNNKBq4QiCGF92tqJNCLbMMs8boZmfgRUGgxKcZgGv7pDVjnWI&#10;rlV2k+efsw5cbR1w4T16H4cgXSV8KQUPz1J6EYiqKPYW0unSuY9ntlqy8uCYbVo+tsH+oQvNWoNF&#10;L1CPLDBydO0fULrlDjzIMOOgM5Cy5SLNgNMU+btpdg2zIs2C5Hh7ocn/P1j+dNrZF0dC/wV6XGAk&#10;pLO+9OiM8/TS6fjFTgnGkcLzhTbRB8LRuVgUt8WCEo6heT6f3y0iSnb92TofvgrQJBoVdbiVRBY7&#10;bX0YUqeUWMvAplUqbUaZ3xyIGT3ZtcNohX7fj23voT7jNA6GRXvLNy3W3DIfXpjDzeIAqNbwjIdU&#10;0FUURouSBtyPv/ljPhKOUUo6VEpFDUqZEvXN4CKiqJJR3OWLHG9ucu8nwxz1A6D+CnwKlicz5gU1&#10;mdKBfkMdr2MhDDHDsVxFw2Q+hEGy+A64WK9TEurHsrA1O8sjdOQpkvjavzFnR6YDrugJJhmx8h3h&#10;Q27809v1MSDtaRuR04HIkWrUXtrn+E6iuH+9p6zra179BAAA//8DAFBLAwQUAAYACAAAACEA/KZ+&#10;stoAAAADAQAADwAAAGRycy9kb3ducmV2LnhtbEyPQU/CQBCF7yb+h82YeJNtNVSo3RJiwoEbgnoe&#10;ukNb7c423QUqv97Ri14meXkv731TLEbXqRMNofVsIJ0koIgrb1uuDbzuVnczUCEiW+w8k4EvCrAo&#10;r68KzK0/8wudtrFWUsIhRwNNjH2udagachgmvicW7+AHh1HkUGs74FnKXafvkyTTDluWhQZ7em6o&#10;+twenYF2uvQxpbf16uPdpT69bNbTy8aY25tx+QQq0hj/wvCDL+hQCtPeH9kG1RmQR+LvFW+WzUHt&#10;DWQPj6DLQv9nL78BAAD//wMAUEsBAi0AFAAGAAgAAAAhALaDOJL+AAAA4QEAABMAAAAAAAAAAAAA&#10;AAAAAAAAAFtDb250ZW50X1R5cGVzXS54bWxQSwECLQAUAAYACAAAACEAOP0h/9YAAACUAQAACwAA&#10;AAAAAAAAAAAAAAAvAQAAX3JlbHMvLnJlbHNQSwECLQAUAAYACAAAACEAyLR7pAkCAAAVBAAADgAA&#10;AAAAAAAAAAAAAAAuAgAAZHJzL2Uyb0RvYy54bWxQSwECLQAUAAYACAAAACEA/KZ+stoAAAADAQAA&#10;DwAAAAAAAAAAAAAAAABjBAAAZHJzL2Rvd25yZXYueG1sUEsFBgAAAAAEAAQA8wAAAGoFAAAAAA==&#10;" filled="f" stroked="f">
              <v:textbox style="mso-fit-shape-to-text:t" inset="0,15pt,0,0">
                <w:txbxContent>
                  <w:p w14:paraId="516D058A" w14:textId="5E7A645C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934EFC" w14:textId="20C8424B" w:rsidR="00AD2CCB" w:rsidRDefault="00AD2CCB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60288" behindDoc="0" locked="0" layoutInCell="1" allowOverlap="1" wp14:anchorId="3DA40685" wp14:editId="28EE28FF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551815" cy="404495"/>
              <wp:effectExtent l="0" t="0" r="635" b="14605"/>
              <wp:wrapNone/>
              <wp:docPr id="783686020" name="Text Box 3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3D49472" w14:textId="0D4F7CA2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DA40685" id="_x0000_t202" coordsize="21600,21600" o:spt="202" path="m,l,21600r21600,l21600,xe">
              <v:stroke joinstyle="miter"/>
              <v:path gradientshapeok="t" o:connecttype="rect"/>
            </v:shapetype>
            <v:shape id="Text Box 3" o:spid="_x0000_s1027" type="#_x0000_t202" alt="OFFICIAL" style="position:absolute;margin-left:0;margin-top:0;width:43.45pt;height:31.85pt;z-index:251660288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ntDCDAIAABwEAAAOAAAAZHJzL2Uyb0RvYy54bWysU8Fu2zAMvQ/YPwi6L7aLZGiNOEXWIsOA&#10;oC2QDj0rshQbkERBUmJnXz9KjpO266nYRaZI+pF8fJrf9lqRg3C+BVPRYpJTIgyHujW7iv5+Xn27&#10;psQHZmqmwIiKHoWnt4uvX+adLcUVNKBq4QiCGF92tqJNCLbMMs8boZmfgBUGgxKcZgGvbpfVjnWI&#10;rlV2leffsw5cbR1w4T1674cgXSR8KQUPj1J6EYiqKPYW0unSuY1ntpizcueYbVp+aoN9ogvNWoNF&#10;z1D3LDCyd+0/ULrlDjzIMOGgM5Cy5SLNgNMU+btpNg2zIs2C5Hh7psn/P1j+cNjYJ0dC/wN6XGAk&#10;pLO+9OiM8/TS6fjFTgnGkcLjmTbRB8LROZsV18WMEo6haT6d3swiSnb52ToffgrQJBoVdbiVRBY7&#10;rH0YUseUWMvAqlUqbUaZNw7EjJ7s0mG0Qr/tSVu/6n4L9RGHcjDs21u+arH0mvnwxBwuGOdA0YZH&#10;PKSCrqJwsihpwP35yB/zkXeMUtKhYCpqUNGUqF8G9xG1lYziJp/leHOjezsaZq/vAGVY4IuwPJkx&#10;L6jRlA70C8p5GQthiBmO5SoaRvMuDMrF58DFcpmSUEaWhbXZWB6hI12Ry+f+hTl7Ijzgph5gVBMr&#10;3/E+5MY/vV3uA7KflhKpHYg8MY4STGs9PZeo8df3lHV51Iu/AAAA//8DAFBLAwQUAAYACAAAACEA&#10;/KZ+stoAAAADAQAADwAAAGRycy9kb3ducmV2LnhtbEyPQU/CQBCF7yb+h82YeJNtNVSo3RJiwoEb&#10;gnoeukNb7c423QUqv97Ri14meXkv731TLEbXqRMNofVsIJ0koIgrb1uuDbzuVnczUCEiW+w8k4Ev&#10;CrAor68KzK0/8wudtrFWUsIhRwNNjH2udagachgmvicW7+AHh1HkUGs74FnKXafvkyTTDluWhQZ7&#10;em6o+twenYF2uvQxpbf16uPdpT69bNbTy8aY25tx+QQq0hj/wvCDL+hQCtPeH9kG1RmQR+LvFW+W&#10;zUHtDWQPj6DLQv9nL78BAAD//wMAUEsBAi0AFAAGAAgAAAAhALaDOJL+AAAA4QEAABMAAAAAAAAA&#10;AAAAAAAAAAAAAFtDb250ZW50X1R5cGVzXS54bWxQSwECLQAUAAYACAAAACEAOP0h/9YAAACUAQAA&#10;CwAAAAAAAAAAAAAAAAAvAQAAX3JlbHMvLnJlbHNQSwECLQAUAAYACAAAACEA6Z7QwgwCAAAcBAAA&#10;DgAAAAAAAAAAAAAAAAAuAgAAZHJzL2Uyb0RvYy54bWxQSwECLQAUAAYACAAAACEA/KZ+stoAAAAD&#10;AQAADwAAAAAAAAAAAAAAAABmBAAAZHJzL2Rvd25yZXYueG1sUEsFBgAAAAAEAAQA8wAAAG0FAAAA&#10;AA==&#10;" filled="f" stroked="f">
              <v:textbox style="mso-fit-shape-to-text:t" inset="0,15pt,0,0">
                <w:txbxContent>
                  <w:p w14:paraId="03D49472" w14:textId="0D4F7CA2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1A980B" w14:textId="437BF5AB" w:rsidR="002B6A39" w:rsidRPr="003A707F" w:rsidRDefault="00AC1DEC" w:rsidP="00F40885">
    <w:pPr>
      <w:pStyle w:val="Header"/>
      <w:rPr>
        <w:sz w:val="2"/>
        <w:szCs w:val="2"/>
      </w:rPr>
    </w:pPr>
    <w:r w:rsidRPr="00AC1DEC">
      <w:rPr>
        <w:sz w:val="2"/>
        <w:szCs w:val="2"/>
      </w:rPr>
      <w:t>Website</w:t>
    </w:r>
  </w:p>
  <w:p w14:paraId="1247BBE2" w14:textId="1DDE9C98" w:rsidR="002B6A39" w:rsidRPr="00F40885" w:rsidRDefault="0042687D" w:rsidP="00AC1DEC">
    <w:pPr>
      <w:pStyle w:val="Header"/>
      <w:jc w:val="center"/>
      <w:rPr>
        <w:sz w:val="2"/>
        <w:szCs w:val="2"/>
      </w:rPr>
    </w:pPr>
    <w:r w:rsidRPr="001907AB">
      <w:rPr>
        <w:noProof/>
        <w:lang w:eastAsia="en-AU"/>
      </w:rPr>
      <w:drawing>
        <wp:inline distT="0" distB="0" distL="0" distR="0" wp14:anchorId="78ADEDBA" wp14:editId="7E9F0C59">
          <wp:extent cx="3048000" cy="637919"/>
          <wp:effectExtent l="0" t="0" r="0" b="0"/>
          <wp:docPr id="1" name="Picture 1" descr="Department of Climate Change, Energy, the Environment and Water crest&#10;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icture 1" descr="Department of Climate Change, Energy, the Environment and Water crest&#10;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 bwMode="auto">
                  <a:xfrm>
                    <a:off x="0" y="0"/>
                    <a:ext cx="3048000" cy="637540"/>
                  </a:xfrm>
                  <a:prstGeom prst="rect">
                    <a:avLst/>
                  </a:prstGeom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65456429"/>
    <w:multiLevelType w:val="multilevel"/>
    <w:tmpl w:val="987C45B0"/>
    <w:lvl w:ilvl="0">
      <w:start w:val="1"/>
      <w:numFmt w:val="decimal"/>
      <w:pStyle w:val="ListNumber"/>
      <w:lvlText w:val="%1."/>
      <w:lvlJc w:val="left"/>
      <w:pPr>
        <w:ind w:left="369" w:hanging="369"/>
      </w:pPr>
      <w:rPr>
        <w:rFonts w:ascii="Arial" w:hAnsi="Arial" w:cs="Times New Roman" w:hint="default"/>
        <w:sz w:val="22"/>
      </w:rPr>
    </w:lvl>
    <w:lvl w:ilvl="1">
      <w:start w:val="1"/>
      <w:numFmt w:val="lowerLetter"/>
      <w:pStyle w:val="ListNumber2"/>
      <w:lvlText w:val="%2."/>
      <w:lvlJc w:val="left"/>
      <w:pPr>
        <w:ind w:left="738" w:hanging="369"/>
      </w:pPr>
      <w:rPr>
        <w:rFonts w:cs="Times New Roman" w:hint="default"/>
      </w:rPr>
    </w:lvl>
    <w:lvl w:ilvl="2">
      <w:start w:val="1"/>
      <w:numFmt w:val="lowerRoman"/>
      <w:pStyle w:val="ListNumber3"/>
      <w:lvlText w:val="%3."/>
      <w:lvlJc w:val="left"/>
      <w:pPr>
        <w:ind w:left="1107" w:hanging="369"/>
      </w:pPr>
      <w:rPr>
        <w:rFonts w:cs="Times New Roman" w:hint="default"/>
      </w:rPr>
    </w:lvl>
    <w:lvl w:ilvl="3">
      <w:start w:val="1"/>
      <w:numFmt w:val="none"/>
      <w:pStyle w:val="ListNumber4"/>
      <w:lvlText w:val="%4"/>
      <w:lvlJc w:val="left"/>
      <w:pPr>
        <w:ind w:left="1476" w:hanging="369"/>
      </w:pPr>
      <w:rPr>
        <w:rFonts w:cs="Times New Roman" w:hint="default"/>
      </w:rPr>
    </w:lvl>
    <w:lvl w:ilvl="4">
      <w:start w:val="1"/>
      <w:numFmt w:val="none"/>
      <w:pStyle w:val="ListNumber5"/>
      <w:lvlText w:val=""/>
      <w:lvlJc w:val="left"/>
      <w:pPr>
        <w:ind w:left="1845" w:hanging="369"/>
      </w:pPr>
      <w:rPr>
        <w:rFonts w:cs="Times New Roman" w:hint="default"/>
      </w:rPr>
    </w:lvl>
    <w:lvl w:ilvl="5">
      <w:start w:val="1"/>
      <w:numFmt w:val="none"/>
      <w:lvlText w:val=""/>
      <w:lvlJc w:val="left"/>
      <w:pPr>
        <w:ind w:left="2214" w:hanging="369"/>
      </w:pPr>
      <w:rPr>
        <w:rFonts w:cs="Times New Roman" w:hint="default"/>
      </w:rPr>
    </w:lvl>
    <w:lvl w:ilvl="6">
      <w:start w:val="1"/>
      <w:numFmt w:val="none"/>
      <w:lvlText w:val=""/>
      <w:lvlJc w:val="left"/>
      <w:pPr>
        <w:ind w:left="2583" w:hanging="369"/>
      </w:pPr>
      <w:rPr>
        <w:rFonts w:cs="Times New Roman" w:hint="default"/>
      </w:rPr>
    </w:lvl>
    <w:lvl w:ilvl="7">
      <w:start w:val="1"/>
      <w:numFmt w:val="none"/>
      <w:lvlText w:val=""/>
      <w:lvlJc w:val="left"/>
      <w:pPr>
        <w:ind w:left="2952" w:hanging="369"/>
      </w:pPr>
      <w:rPr>
        <w:rFonts w:cs="Times New Roman" w:hint="default"/>
      </w:rPr>
    </w:lvl>
    <w:lvl w:ilvl="8">
      <w:start w:val="1"/>
      <w:numFmt w:val="none"/>
      <w:lvlText w:val=""/>
      <w:lvlJc w:val="left"/>
      <w:pPr>
        <w:ind w:left="3321" w:hanging="369"/>
      </w:pPr>
      <w:rPr>
        <w:rFonts w:cs="Times New Roman" w:hint="default"/>
      </w:rPr>
    </w:lvl>
  </w:abstractNum>
  <w:num w:numId="1" w16cid:durableId="1264999116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hideSpellingErrors/>
  <w:hideGrammaticalErrors/>
  <w:proofState w:spelling="clean" w:grammar="clean"/>
  <w:documentProtection w:edit="comments" w:enforcement="0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E4F6C"/>
    <w:rsid w:val="00002D20"/>
    <w:rsid w:val="00012171"/>
    <w:rsid w:val="0001296D"/>
    <w:rsid w:val="00012BC2"/>
    <w:rsid w:val="000145CE"/>
    <w:rsid w:val="000551E9"/>
    <w:rsid w:val="0006551A"/>
    <w:rsid w:val="00083057"/>
    <w:rsid w:val="00095391"/>
    <w:rsid w:val="000C7BD6"/>
    <w:rsid w:val="000D3606"/>
    <w:rsid w:val="000E04F9"/>
    <w:rsid w:val="000E1F2B"/>
    <w:rsid w:val="000E382E"/>
    <w:rsid w:val="000E6478"/>
    <w:rsid w:val="000F50DA"/>
    <w:rsid w:val="000F6729"/>
    <w:rsid w:val="000F7A96"/>
    <w:rsid w:val="001047FE"/>
    <w:rsid w:val="0011494C"/>
    <w:rsid w:val="00126D18"/>
    <w:rsid w:val="0013315E"/>
    <w:rsid w:val="0013401E"/>
    <w:rsid w:val="00160ED5"/>
    <w:rsid w:val="00167F9D"/>
    <w:rsid w:val="00173BAA"/>
    <w:rsid w:val="0018596A"/>
    <w:rsid w:val="001916E7"/>
    <w:rsid w:val="001941F9"/>
    <w:rsid w:val="001A3801"/>
    <w:rsid w:val="001C1CB7"/>
    <w:rsid w:val="001C2AAD"/>
    <w:rsid w:val="001F0622"/>
    <w:rsid w:val="001F5E29"/>
    <w:rsid w:val="001F6E54"/>
    <w:rsid w:val="00213ED3"/>
    <w:rsid w:val="00217318"/>
    <w:rsid w:val="00220E95"/>
    <w:rsid w:val="00222AF7"/>
    <w:rsid w:val="00241515"/>
    <w:rsid w:val="00243E6F"/>
    <w:rsid w:val="00250512"/>
    <w:rsid w:val="002517F7"/>
    <w:rsid w:val="00252A88"/>
    <w:rsid w:val="00264E04"/>
    <w:rsid w:val="00273766"/>
    <w:rsid w:val="00280BCD"/>
    <w:rsid w:val="00281F48"/>
    <w:rsid w:val="00282D6A"/>
    <w:rsid w:val="002B08B6"/>
    <w:rsid w:val="002B6A39"/>
    <w:rsid w:val="002B75DB"/>
    <w:rsid w:val="002C00C8"/>
    <w:rsid w:val="002C67C8"/>
    <w:rsid w:val="002C7F91"/>
    <w:rsid w:val="002F3CD7"/>
    <w:rsid w:val="003034FF"/>
    <w:rsid w:val="00310B90"/>
    <w:rsid w:val="003356F6"/>
    <w:rsid w:val="00343AE2"/>
    <w:rsid w:val="00345A08"/>
    <w:rsid w:val="00355987"/>
    <w:rsid w:val="00357F80"/>
    <w:rsid w:val="00370233"/>
    <w:rsid w:val="00373AC5"/>
    <w:rsid w:val="00375CFF"/>
    <w:rsid w:val="003A707F"/>
    <w:rsid w:val="003B0EC1"/>
    <w:rsid w:val="003B3BBE"/>
    <w:rsid w:val="003B573B"/>
    <w:rsid w:val="003C19B9"/>
    <w:rsid w:val="003D6D7D"/>
    <w:rsid w:val="003F0DD9"/>
    <w:rsid w:val="003F2CBD"/>
    <w:rsid w:val="003F3439"/>
    <w:rsid w:val="00424065"/>
    <w:rsid w:val="00424B97"/>
    <w:rsid w:val="00425384"/>
    <w:rsid w:val="0042687D"/>
    <w:rsid w:val="0045310C"/>
    <w:rsid w:val="00460353"/>
    <w:rsid w:val="0046234E"/>
    <w:rsid w:val="00470F80"/>
    <w:rsid w:val="00482433"/>
    <w:rsid w:val="004A103E"/>
    <w:rsid w:val="004A596E"/>
    <w:rsid w:val="004B2753"/>
    <w:rsid w:val="004B2F63"/>
    <w:rsid w:val="004B5985"/>
    <w:rsid w:val="004C16E4"/>
    <w:rsid w:val="004E08BD"/>
    <w:rsid w:val="004E1E3C"/>
    <w:rsid w:val="004E6E1D"/>
    <w:rsid w:val="004F4AFB"/>
    <w:rsid w:val="00501578"/>
    <w:rsid w:val="00503CD3"/>
    <w:rsid w:val="00507F5C"/>
    <w:rsid w:val="00513013"/>
    <w:rsid w:val="00520873"/>
    <w:rsid w:val="00521B02"/>
    <w:rsid w:val="00522565"/>
    <w:rsid w:val="00534944"/>
    <w:rsid w:val="00537304"/>
    <w:rsid w:val="005736BE"/>
    <w:rsid w:val="00573D44"/>
    <w:rsid w:val="00574ABE"/>
    <w:rsid w:val="005778EF"/>
    <w:rsid w:val="00583934"/>
    <w:rsid w:val="005858D7"/>
    <w:rsid w:val="00586121"/>
    <w:rsid w:val="005A01F3"/>
    <w:rsid w:val="005A6DF9"/>
    <w:rsid w:val="005C5788"/>
    <w:rsid w:val="005D1BEA"/>
    <w:rsid w:val="005F6DB2"/>
    <w:rsid w:val="00603979"/>
    <w:rsid w:val="00606D42"/>
    <w:rsid w:val="00607E41"/>
    <w:rsid w:val="00610843"/>
    <w:rsid w:val="00613EEC"/>
    <w:rsid w:val="006304CC"/>
    <w:rsid w:val="006335CC"/>
    <w:rsid w:val="00640010"/>
    <w:rsid w:val="00643C5D"/>
    <w:rsid w:val="006500D0"/>
    <w:rsid w:val="00650D8B"/>
    <w:rsid w:val="0065729B"/>
    <w:rsid w:val="00665FD2"/>
    <w:rsid w:val="006704A7"/>
    <w:rsid w:val="006708DA"/>
    <w:rsid w:val="00687778"/>
    <w:rsid w:val="00691DC6"/>
    <w:rsid w:val="0069289B"/>
    <w:rsid w:val="006D27CF"/>
    <w:rsid w:val="006D4897"/>
    <w:rsid w:val="006E031E"/>
    <w:rsid w:val="006E74D0"/>
    <w:rsid w:val="006F1909"/>
    <w:rsid w:val="00702524"/>
    <w:rsid w:val="007160DD"/>
    <w:rsid w:val="00722C57"/>
    <w:rsid w:val="00723870"/>
    <w:rsid w:val="007266E8"/>
    <w:rsid w:val="00727317"/>
    <w:rsid w:val="00734CE2"/>
    <w:rsid w:val="00747E3F"/>
    <w:rsid w:val="007628C5"/>
    <w:rsid w:val="00771AD1"/>
    <w:rsid w:val="007751F4"/>
    <w:rsid w:val="00790701"/>
    <w:rsid w:val="007B5FC8"/>
    <w:rsid w:val="007B71ED"/>
    <w:rsid w:val="007C0379"/>
    <w:rsid w:val="007C3DA6"/>
    <w:rsid w:val="007D42E8"/>
    <w:rsid w:val="007E1AAD"/>
    <w:rsid w:val="007E6DA5"/>
    <w:rsid w:val="007F36E7"/>
    <w:rsid w:val="007F4FA4"/>
    <w:rsid w:val="008134BE"/>
    <w:rsid w:val="0083093A"/>
    <w:rsid w:val="00830C8C"/>
    <w:rsid w:val="00840A06"/>
    <w:rsid w:val="008434D9"/>
    <w:rsid w:val="008439B7"/>
    <w:rsid w:val="00844B16"/>
    <w:rsid w:val="00845F53"/>
    <w:rsid w:val="00850AA2"/>
    <w:rsid w:val="008665CF"/>
    <w:rsid w:val="00867E5C"/>
    <w:rsid w:val="0087253F"/>
    <w:rsid w:val="00876F1F"/>
    <w:rsid w:val="00883B15"/>
    <w:rsid w:val="00887D2A"/>
    <w:rsid w:val="008B41A9"/>
    <w:rsid w:val="008C3EB7"/>
    <w:rsid w:val="008D6754"/>
    <w:rsid w:val="008E14F5"/>
    <w:rsid w:val="008E2BD4"/>
    <w:rsid w:val="008E4F6C"/>
    <w:rsid w:val="008E512D"/>
    <w:rsid w:val="0090493C"/>
    <w:rsid w:val="00913256"/>
    <w:rsid w:val="0092678D"/>
    <w:rsid w:val="00933006"/>
    <w:rsid w:val="00933133"/>
    <w:rsid w:val="009400C5"/>
    <w:rsid w:val="009437F0"/>
    <w:rsid w:val="009539C7"/>
    <w:rsid w:val="00954551"/>
    <w:rsid w:val="009720B5"/>
    <w:rsid w:val="0098295B"/>
    <w:rsid w:val="009D3AD2"/>
    <w:rsid w:val="009E29D4"/>
    <w:rsid w:val="009F4ADC"/>
    <w:rsid w:val="00A00F21"/>
    <w:rsid w:val="00A01B6B"/>
    <w:rsid w:val="00A11900"/>
    <w:rsid w:val="00A3265D"/>
    <w:rsid w:val="00A35509"/>
    <w:rsid w:val="00A55568"/>
    <w:rsid w:val="00A570E3"/>
    <w:rsid w:val="00A60FDD"/>
    <w:rsid w:val="00A62CCA"/>
    <w:rsid w:val="00A679B6"/>
    <w:rsid w:val="00A72B6C"/>
    <w:rsid w:val="00AA379D"/>
    <w:rsid w:val="00AB37EF"/>
    <w:rsid w:val="00AB54FE"/>
    <w:rsid w:val="00AC1DEC"/>
    <w:rsid w:val="00AD146F"/>
    <w:rsid w:val="00AD2CCB"/>
    <w:rsid w:val="00AE0355"/>
    <w:rsid w:val="00AE206A"/>
    <w:rsid w:val="00AE38B2"/>
    <w:rsid w:val="00AF6700"/>
    <w:rsid w:val="00AF78DF"/>
    <w:rsid w:val="00B15D79"/>
    <w:rsid w:val="00B23EF7"/>
    <w:rsid w:val="00B26B18"/>
    <w:rsid w:val="00B26C5E"/>
    <w:rsid w:val="00B367FF"/>
    <w:rsid w:val="00B44B01"/>
    <w:rsid w:val="00B610F5"/>
    <w:rsid w:val="00B80D71"/>
    <w:rsid w:val="00B821F0"/>
    <w:rsid w:val="00B84226"/>
    <w:rsid w:val="00B8629B"/>
    <w:rsid w:val="00B97C3C"/>
    <w:rsid w:val="00BA5079"/>
    <w:rsid w:val="00BB5D82"/>
    <w:rsid w:val="00BC2BB6"/>
    <w:rsid w:val="00BC3A8D"/>
    <w:rsid w:val="00BD2B62"/>
    <w:rsid w:val="00BE555C"/>
    <w:rsid w:val="00C074A5"/>
    <w:rsid w:val="00C12926"/>
    <w:rsid w:val="00C14B3A"/>
    <w:rsid w:val="00C22077"/>
    <w:rsid w:val="00C319A0"/>
    <w:rsid w:val="00C3720B"/>
    <w:rsid w:val="00C40CE3"/>
    <w:rsid w:val="00C61843"/>
    <w:rsid w:val="00C63C4E"/>
    <w:rsid w:val="00C63D57"/>
    <w:rsid w:val="00C6773C"/>
    <w:rsid w:val="00C95479"/>
    <w:rsid w:val="00CA79CF"/>
    <w:rsid w:val="00CD543B"/>
    <w:rsid w:val="00CF112D"/>
    <w:rsid w:val="00D00A84"/>
    <w:rsid w:val="00D069A2"/>
    <w:rsid w:val="00D06AFA"/>
    <w:rsid w:val="00D11E21"/>
    <w:rsid w:val="00D5599D"/>
    <w:rsid w:val="00D579AA"/>
    <w:rsid w:val="00D62CE0"/>
    <w:rsid w:val="00D655B4"/>
    <w:rsid w:val="00D667D0"/>
    <w:rsid w:val="00D75FCB"/>
    <w:rsid w:val="00D77A88"/>
    <w:rsid w:val="00D808C6"/>
    <w:rsid w:val="00D86A81"/>
    <w:rsid w:val="00D9107A"/>
    <w:rsid w:val="00D92EEE"/>
    <w:rsid w:val="00DA4A47"/>
    <w:rsid w:val="00DB18CA"/>
    <w:rsid w:val="00DB18FF"/>
    <w:rsid w:val="00DB222C"/>
    <w:rsid w:val="00DC2750"/>
    <w:rsid w:val="00DC7154"/>
    <w:rsid w:val="00E07E30"/>
    <w:rsid w:val="00E26841"/>
    <w:rsid w:val="00E3550F"/>
    <w:rsid w:val="00E37DB9"/>
    <w:rsid w:val="00E37DC1"/>
    <w:rsid w:val="00E66BB8"/>
    <w:rsid w:val="00E726A3"/>
    <w:rsid w:val="00E75A37"/>
    <w:rsid w:val="00E77E7A"/>
    <w:rsid w:val="00E80756"/>
    <w:rsid w:val="00E842E2"/>
    <w:rsid w:val="00E93739"/>
    <w:rsid w:val="00EA150F"/>
    <w:rsid w:val="00EA6EF0"/>
    <w:rsid w:val="00EB3EF8"/>
    <w:rsid w:val="00EC07AD"/>
    <w:rsid w:val="00EC2586"/>
    <w:rsid w:val="00ED0775"/>
    <w:rsid w:val="00ED685A"/>
    <w:rsid w:val="00ED720B"/>
    <w:rsid w:val="00EE4FA1"/>
    <w:rsid w:val="00EF079A"/>
    <w:rsid w:val="00EF23A0"/>
    <w:rsid w:val="00F0314D"/>
    <w:rsid w:val="00F10CF7"/>
    <w:rsid w:val="00F11677"/>
    <w:rsid w:val="00F30300"/>
    <w:rsid w:val="00F40885"/>
    <w:rsid w:val="00F7457C"/>
    <w:rsid w:val="00F90CAF"/>
    <w:rsid w:val="00FA5A37"/>
    <w:rsid w:val="00FB0CFE"/>
    <w:rsid w:val="00FB4F69"/>
    <w:rsid w:val="00FC07B0"/>
    <w:rsid w:val="00FC1D67"/>
    <w:rsid w:val="00FC57DA"/>
    <w:rsid w:val="00FC7372"/>
    <w:rsid w:val="00FE3211"/>
    <w:rsid w:val="00FE5218"/>
    <w:rsid w:val="00FF0913"/>
    <w:rsid w:val="00FF2487"/>
    <w:rsid w:val="00FF398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3C86B26"/>
  <w15:chartTrackingRefBased/>
  <w15:docId w15:val="{75A05EA7-AF1B-410E-BE0D-8B577AAA977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Times New Roman"/>
        <w:lang w:val="en-AU" w:eastAsia="en-AU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C3DA6"/>
    <w:pPr>
      <w:spacing w:after="200" w:line="276" w:lineRule="auto"/>
    </w:pPr>
    <w:rPr>
      <w:sz w:val="22"/>
      <w:szCs w:val="22"/>
      <w:lang w:eastAsia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87253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uiPriority w:val="99"/>
    <w:semiHidden/>
    <w:rsid w:val="0087253F"/>
    <w:rPr>
      <w:rFonts w:ascii="Tahoma" w:hAnsi="Tahoma" w:cs="Tahoma"/>
      <w:sz w:val="16"/>
      <w:szCs w:val="16"/>
    </w:rPr>
  </w:style>
  <w:style w:type="paragraph" w:styleId="Header">
    <w:name w:val="header"/>
    <w:basedOn w:val="Normal"/>
    <w:link w:val="HeaderChar"/>
    <w:uiPriority w:val="99"/>
    <w:unhideWhenUsed/>
    <w:rsid w:val="003A707F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3A707F"/>
  </w:style>
  <w:style w:type="paragraph" w:styleId="Footer">
    <w:name w:val="footer"/>
    <w:basedOn w:val="Normal"/>
    <w:link w:val="FooterChar"/>
    <w:uiPriority w:val="99"/>
    <w:unhideWhenUsed/>
    <w:rsid w:val="003A707F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3A707F"/>
  </w:style>
  <w:style w:type="paragraph" w:styleId="BodyText">
    <w:name w:val="Body Text"/>
    <w:basedOn w:val="Normal"/>
    <w:link w:val="BodyTextChar"/>
    <w:rsid w:val="006E74D0"/>
    <w:pPr>
      <w:spacing w:before="240" w:after="0" w:line="240" w:lineRule="auto"/>
      <w:jc w:val="both"/>
    </w:pPr>
    <w:rPr>
      <w:rFonts w:ascii="Palatino" w:eastAsia="Times New Roman" w:hAnsi="Palatino"/>
      <w:sz w:val="24"/>
      <w:szCs w:val="20"/>
    </w:rPr>
  </w:style>
  <w:style w:type="character" w:customStyle="1" w:styleId="BodyTextChar">
    <w:name w:val="Body Text Char"/>
    <w:link w:val="BodyText"/>
    <w:rsid w:val="006E74D0"/>
    <w:rPr>
      <w:rFonts w:ascii="Palatino" w:eastAsia="Times New Roman" w:hAnsi="Palatino" w:cs="Times New Roman"/>
      <w:sz w:val="24"/>
      <w:szCs w:val="20"/>
    </w:rPr>
  </w:style>
  <w:style w:type="paragraph" w:styleId="ListNumber">
    <w:name w:val="List Number"/>
    <w:basedOn w:val="Normal"/>
    <w:uiPriority w:val="99"/>
    <w:qFormat/>
    <w:rsid w:val="006E74D0"/>
    <w:pPr>
      <w:numPr>
        <w:numId w:val="1"/>
      </w:numPr>
    </w:pPr>
    <w:rPr>
      <w:rFonts w:ascii="Arial" w:eastAsia="Times New Roman" w:hAnsi="Arial"/>
    </w:rPr>
  </w:style>
  <w:style w:type="paragraph" w:styleId="ListNumber2">
    <w:name w:val="List Number 2"/>
    <w:basedOn w:val="Normal"/>
    <w:uiPriority w:val="99"/>
    <w:rsid w:val="006E74D0"/>
    <w:pPr>
      <w:numPr>
        <w:ilvl w:val="1"/>
        <w:numId w:val="1"/>
      </w:numPr>
    </w:pPr>
    <w:rPr>
      <w:rFonts w:ascii="Arial" w:eastAsia="Times New Roman" w:hAnsi="Arial"/>
    </w:rPr>
  </w:style>
  <w:style w:type="paragraph" w:styleId="ListNumber3">
    <w:name w:val="List Number 3"/>
    <w:basedOn w:val="Normal"/>
    <w:uiPriority w:val="99"/>
    <w:rsid w:val="006E74D0"/>
    <w:pPr>
      <w:numPr>
        <w:ilvl w:val="2"/>
        <w:numId w:val="1"/>
      </w:numPr>
    </w:pPr>
    <w:rPr>
      <w:rFonts w:ascii="Arial" w:eastAsia="Times New Roman" w:hAnsi="Arial"/>
    </w:rPr>
  </w:style>
  <w:style w:type="paragraph" w:styleId="ListNumber4">
    <w:name w:val="List Number 4"/>
    <w:basedOn w:val="Normal"/>
    <w:uiPriority w:val="99"/>
    <w:rsid w:val="006E74D0"/>
    <w:pPr>
      <w:numPr>
        <w:ilvl w:val="3"/>
        <w:numId w:val="1"/>
      </w:numPr>
    </w:pPr>
    <w:rPr>
      <w:rFonts w:ascii="Arial" w:eastAsia="Times New Roman" w:hAnsi="Arial"/>
    </w:rPr>
  </w:style>
  <w:style w:type="paragraph" w:styleId="ListNumber5">
    <w:name w:val="List Number 5"/>
    <w:basedOn w:val="Normal"/>
    <w:uiPriority w:val="99"/>
    <w:rsid w:val="006E74D0"/>
    <w:pPr>
      <w:numPr>
        <w:ilvl w:val="4"/>
        <w:numId w:val="1"/>
      </w:numPr>
    </w:pPr>
    <w:rPr>
      <w:rFonts w:ascii="Arial" w:eastAsia="Times New Roman" w:hAnsi="Arial"/>
    </w:rPr>
  </w:style>
  <w:style w:type="character" w:styleId="CommentReference">
    <w:name w:val="annotation reference"/>
    <w:uiPriority w:val="99"/>
    <w:semiHidden/>
    <w:unhideWhenUsed/>
    <w:rsid w:val="00AE206A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AE206A"/>
    <w:rPr>
      <w:sz w:val="20"/>
      <w:szCs w:val="20"/>
    </w:rPr>
  </w:style>
  <w:style w:type="character" w:customStyle="1" w:styleId="CommentTextChar">
    <w:name w:val="Comment Text Char"/>
    <w:link w:val="CommentText"/>
    <w:uiPriority w:val="99"/>
    <w:rsid w:val="00AE206A"/>
    <w:rPr>
      <w:lang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E206A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AE206A"/>
    <w:rPr>
      <w:b/>
      <w:bCs/>
      <w:lang w:eastAsia="en-US"/>
    </w:rPr>
  </w:style>
  <w:style w:type="paragraph" w:styleId="Revision">
    <w:name w:val="Revision"/>
    <w:hidden/>
    <w:uiPriority w:val="99"/>
    <w:semiHidden/>
    <w:rsid w:val="009F4ADC"/>
    <w:rPr>
      <w:sz w:val="22"/>
      <w:szCs w:val="22"/>
      <w:lang w:eastAsia="en-US"/>
    </w:rPr>
  </w:style>
  <w:style w:type="paragraph" w:customStyle="1" w:styleId="BodyText1">
    <w:name w:val="Body Text1"/>
    <w:basedOn w:val="Normal"/>
    <w:rsid w:val="00460353"/>
    <w:pPr>
      <w:spacing w:before="160" w:after="0" w:line="300" w:lineRule="exact"/>
    </w:pPr>
    <w:rPr>
      <w:rFonts w:ascii="Palatino" w:eastAsia="Times New Roman" w:hAnsi="Palatino"/>
      <w:sz w:val="24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header" Target="header3.xml"/><Relationship Id="rId18" Type="http://schemas.openxmlformats.org/officeDocument/2006/relationships/customXml" Target="../customXml/item5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oter" Target="footer2.xml"/><Relationship Id="rId17" Type="http://schemas.openxmlformats.org/officeDocument/2006/relationships/customXml" Target="../customXml/item4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3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1" Type="http://schemas.openxmlformats.org/officeDocument/2006/relationships/footer" Target="footer1.xml"/><Relationship Id="rId5" Type="http://schemas.openxmlformats.org/officeDocument/2006/relationships/settings" Target="settings.xml"/><Relationship Id="rId15" Type="http://schemas.openxmlformats.org/officeDocument/2006/relationships/theme" Target="theme/theme1.xml"/><Relationship Id="rId10" Type="http://schemas.openxmlformats.org/officeDocument/2006/relationships/header" Target="header2.xml"/><Relationship Id="rId4" Type="http://schemas.openxmlformats.org/officeDocument/2006/relationships/styles" Target="styles.xml"/><Relationship Id="rId9" Type="http://schemas.openxmlformats.org/officeDocument/2006/relationships/header" Target="header1.xml"/><Relationship Id="rId14" Type="http://schemas.openxmlformats.org/officeDocument/2006/relationships/fontTable" Target="fontTable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LongProperties xmlns="http://schemas.microsoft.com/office/2006/metadata/longProperties"/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01B2BE74D025469E1D0E28F10DD2C8" ma:contentTypeVersion="7" ma:contentTypeDescription="Create a new document." ma:contentTypeScope="" ma:versionID="bbaa3306f8e193bbb1141de76d53dcb2">
  <xsd:schema xmlns:xsd="http://www.w3.org/2001/XMLSchema" xmlns:xs="http://www.w3.org/2001/XMLSchema" xmlns:p="http://schemas.microsoft.com/office/2006/metadata/properties" xmlns:ns1="http://schemas.microsoft.com/sharepoint/v3" xmlns:ns2="b98728ac-f998-415c-abee-6b046fb1441e" xmlns:ns3="d869c146-c82e-4435-92e4-da91542262fd" xmlns:ns4="d81c2681-db7b-4a56-9abd-a3238a78f6b2" xmlns:ns5="e8238601-ce47-4778-85d0-8b1d6564965a" targetNamespace="http://schemas.microsoft.com/office/2006/metadata/properties" ma:root="true" ma:fieldsID="c610dd805081c060586117333ed60688" ns1:_="" ns2:_="" ns3:_="" ns4:_="" ns5:_="">
    <xsd:import namespace="http://schemas.microsoft.com/sharepoint/v3"/>
    <xsd:import namespace="b98728ac-f998-415c-abee-6b046fb1441e"/>
    <xsd:import namespace="d869c146-c82e-4435-92e4-da91542262fd"/>
    <xsd:import namespace="d81c2681-db7b-4a56-9abd-a3238a78f6b2"/>
    <xsd:import namespace="e8238601-ce47-4778-85d0-8b1d6564965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LengthInSeconds" minOccurs="0"/>
                <xsd:element ref="ns2:MediaServiceSearchProperties" minOccurs="0"/>
                <xsd:element ref="ns1:_ip_UnifiedCompliancePolicyProperties" minOccurs="0"/>
                <xsd:element ref="ns1:_ip_UnifiedCompliancePolicyUIAction" minOccurs="0"/>
                <xsd:element ref="ns4:lcf76f155ced4ddcb4097134ff3c332f" minOccurs="0"/>
                <xsd:element ref="ns5:TaxCatchAll" minOccurs="0"/>
                <xsd:element ref="ns4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8728ac-f998-415c-abee-6b046fb1441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GenerationTime" ma:index="1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69c146-c82e-4435-92e4-da91542262fd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1c2681-db7b-4a56-9abd-a3238a78f6b2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0c081d5d-8f15-4d39-99f9-175405a358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238601-ce47-4778-85d0-8b1d6564965a" elementFormDefault="qualified">
    <xsd:import namespace="http://schemas.microsoft.com/office/2006/documentManagement/types"/>
    <xsd:import namespace="http://schemas.microsoft.com/office/infopath/2007/PartnerControls"/>
    <xsd:element name="TaxCatchAll" ma:index="24" nillable="true" ma:displayName="Taxonomy Catch All Column" ma:hidden="true" ma:list="{63ff4dd4-e1ac-40df-be8e-b1e036f80c8e}" ma:internalName="TaxCatchAll" ma:showField="CatchAllData" ma:web="a95247a4-6a6b-40fb-87b6-0fb2f012c5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e8238601-ce47-4778-85d0-8b1d6564965a" xsi:nil="true"/>
    <_ip_UnifiedCompliancePolicyProperties xmlns="http://schemas.microsoft.com/sharepoint/v3" xsi:nil="true"/>
    <lcf76f155ced4ddcb4097134ff3c332f xmlns="d81c2681-db7b-4a56-9abd-a3238a78f6b2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C6B578A1-58D6-4209-A316-84B3555F83B1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8080AAA8-1A3B-424D-AB6B-0929829BFE2D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B23C04B3-B251-4484-8946-1C64ACF34A75}"/>
</file>

<file path=customXml/itemProps4.xml><?xml version="1.0" encoding="utf-8"?>
<ds:datastoreItem xmlns:ds="http://schemas.openxmlformats.org/officeDocument/2006/customXml" ds:itemID="{4B9E4C9D-88BF-4F05-84F6-A025C1D24BFF}"/>
</file>

<file path=customXml/itemProps5.xml><?xml version="1.0" encoding="utf-8"?>
<ds:datastoreItem xmlns:ds="http://schemas.openxmlformats.org/officeDocument/2006/customXml" ds:itemID="{CA6953E6-24D7-4366-AA8C-0A41C6A7314B}"/>
</file>

<file path=docMetadata/LabelInfo.xml><?xml version="1.0" encoding="utf-8"?>
<clbl:labelList xmlns:clbl="http://schemas.microsoft.com/office/2020/mipLabelMetadata">
  <clbl:label id="{06a1c6b2-52d5-49b7-9598-2998b6301fb2}" enabled="1" method="Privileged" siteId="{8c3c81bc-2b3c-44af-b3f7-6f620b3910ee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1</Pages>
  <Words>243</Words>
  <Characters>1380</Characters>
  <Application>Microsoft Office Word</Application>
  <DocSecurity>4</DocSecurity>
  <Lines>27</Lines>
  <Paragraphs>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Notice of application received from Blue Phoenix Australia Pty Ltd to export partially processed incinerator bottom ash containing non-ferrous metals to the United Kingdom</vt:lpstr>
    </vt:vector>
  </TitlesOfParts>
  <Company/>
  <LinksUpToDate>false</LinksUpToDate>
  <CharactersWithSpaces>1612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Notice of application received from Blue Phoenix Australia Pty Ltd to export partially processed incinerator bottom ash containing non-ferrous metals to the United Kingdom</dc:title>
  <dc:subject/>
  <dc:creator>Department of Climate Change, Energy, the Environment and Water</dc:creator>
  <cp:keywords/>
  <cp:revision>2</cp:revision>
  <dcterms:created xsi:type="dcterms:W3CDTF">2026-05-01T01:43:00Z</dcterms:created>
  <dcterms:modified xsi:type="dcterms:W3CDTF">2026-05-01T01:43:00Z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0x010100D001B2BE74D025469E1D0E28F10DD2C8</vt:lpwstr>
  </property>
</Properties>
</file>