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FBDC844" w14:textId="04970814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I, </w:t>
      </w:r>
      <w:sdt>
        <w:sdtPr>
          <w:rPr>
            <w:rFonts w:ascii="Arial" w:hAnsi="Arial" w:cs="Arial"/>
            <w:sz w:val="24"/>
            <w:szCs w:val="20"/>
          </w:rPr>
          <w:alias w:val="nrsiee_delegate_fullname"/>
          <w:tag w:val="dcp|document||String|jobdone"/>
          <w:id w:val="1742465663"/>
          <w:placeholder>
            <w:docPart w:val="EFC2B705A389426DB83BC8844BE2B446"/>
          </w:placeholder>
          <w:text/>
        </w:sdtPr>
        <w:sdtEndPr/>
        <w:sdtContent>
          <w:r w:rsidR="00AC5F65">
            <w:rPr>
              <w:rFonts w:ascii="Arial" w:hAnsi="Arial" w:cs="Arial"/>
              <w:sz w:val="24"/>
              <w:szCs w:val="20"/>
            </w:rPr>
            <w:t>David Jeffery</w:t>
          </w:r>
        </w:sdtContent>
      </w:sdt>
      <w:r>
        <w:rPr>
          <w:rFonts w:ascii="Arial" w:hAnsi="Arial" w:cs="Arial"/>
          <w:sz w:val="24"/>
          <w:szCs w:val="20"/>
        </w:rPr>
        <w:t xml:space="preserve">, a Delegate of the Secretary of the Department of the </w:t>
      </w:r>
      <w:r w:rsidR="00193C83">
        <w:rPr>
          <w:rFonts w:ascii="Arial" w:hAnsi="Arial" w:cs="Arial"/>
          <w:sz w:val="24"/>
          <w:szCs w:val="20"/>
        </w:rPr>
        <w:t xml:space="preserve">Agriculture, Water and </w:t>
      </w:r>
      <w:r w:rsidR="002548F1">
        <w:rPr>
          <w:rFonts w:ascii="Arial" w:hAnsi="Arial" w:cs="Arial"/>
          <w:sz w:val="24"/>
          <w:szCs w:val="20"/>
        </w:rPr>
        <w:t xml:space="preserve">the </w:t>
      </w:r>
      <w:r w:rsidR="00193C83">
        <w:rPr>
          <w:rFonts w:ascii="Arial" w:hAnsi="Arial" w:cs="Arial"/>
          <w:sz w:val="24"/>
          <w:szCs w:val="20"/>
        </w:rPr>
        <w:t>Environment</w:t>
      </w:r>
      <w:r>
        <w:rPr>
          <w:rFonts w:ascii="Arial" w:hAnsi="Arial" w:cs="Arial"/>
          <w:sz w:val="24"/>
          <w:szCs w:val="20"/>
        </w:rPr>
        <w:t xml:space="preserve"> (the Department) grant this exemption from Part 3 of the Product Emissions Standards Act to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1889859433"/>
          <w:placeholder>
            <w:docPart w:val="3E092B2DC86843EC8D0B87DC96272E48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>" &lt;&gt; ""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818493935"/>
          <w:placeholder>
            <w:docPart w:val="A03114EE1435487EB94CD8D787FFC760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"." </w:instrText>
      </w:r>
      <w:r>
        <w:rPr>
          <w:rFonts w:ascii="Arial" w:hAnsi="Arial" w:cs="Arial"/>
          <w:sz w:val="24"/>
          <w:szCs w:val="20"/>
        </w:rPr>
        <w:fldChar w:fldCharType="separate"/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304967471"/>
          <w:placeholder>
            <w:docPart w:val="A03114EE1435487EB94CD8D787FFC760"/>
          </w:placeholder>
          <w:text/>
        </w:sdtPr>
        <w:sdtEndPr/>
        <w:sdtContent>
          <w:r w:rsidR="0053506E">
            <w:rPr>
              <w:rFonts w:ascii="Arial" w:hAnsi="Arial" w:cs="Arial"/>
              <w:sz w:val="24"/>
              <w:szCs w:val="20"/>
            </w:rPr>
            <w:t>Lakeside Marine</w:t>
          </w:r>
          <w:r w:rsidR="00AC5F65">
            <w:rPr>
              <w:rFonts w:ascii="Arial" w:hAnsi="Arial" w:cs="Arial"/>
              <w:sz w:val="24"/>
              <w:szCs w:val="20"/>
            </w:rPr>
            <w:t xml:space="preserve"> Pty Ltd</w:t>
          </w:r>
        </w:sdtContent>
      </w:sdt>
      <w:r>
        <w:rPr>
          <w:rFonts w:ascii="Arial" w:hAnsi="Arial" w:cs="Arial"/>
          <w:sz w:val="24"/>
          <w:szCs w:val="20"/>
        </w:rPr>
        <w:fldChar w:fldCharType="end"/>
      </w:r>
      <w:r>
        <w:rPr>
          <w:rFonts w:ascii="Arial" w:hAnsi="Arial" w:cs="Arial"/>
          <w:sz w:val="24"/>
          <w:szCs w:val="20"/>
        </w:rPr>
        <w:t xml:space="preserve">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499689544"/>
          <w:placeholder>
            <w:docPart w:val="D6A6AA68790A4D31A3DF19A05E92130C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&lt;&gt; "" "(ABN 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98465967"/>
          <w:placeholder>
            <w:docPart w:val="D7861D6D524340228DF51B19D9FDE792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)." "" </w:instrText>
      </w:r>
      <w:r>
        <w:rPr>
          <w:rFonts w:ascii="Arial" w:hAnsi="Arial" w:cs="Arial"/>
          <w:sz w:val="24"/>
          <w:szCs w:val="20"/>
        </w:rPr>
        <w:fldChar w:fldCharType="separate"/>
      </w:r>
      <w:r>
        <w:rPr>
          <w:rFonts w:ascii="Arial" w:hAnsi="Arial" w:cs="Arial"/>
          <w:sz w:val="24"/>
          <w:szCs w:val="20"/>
        </w:rPr>
        <w:t xml:space="preserve">(ABN </w: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972524325"/>
          <w:placeholder>
            <w:docPart w:val="D7861D6D524340228DF51B19D9FDE792"/>
          </w:placeholder>
          <w:text/>
        </w:sdtPr>
        <w:sdtEndPr/>
        <w:sdtContent>
          <w:r w:rsidR="00E66F9D">
            <w:rPr>
              <w:rFonts w:ascii="Arial" w:hAnsi="Arial" w:cs="Arial"/>
              <w:sz w:val="24"/>
              <w:szCs w:val="20"/>
            </w:rPr>
            <w:t>29001930098</w:t>
          </w:r>
        </w:sdtContent>
      </w:sdt>
      <w:r>
        <w:rPr>
          <w:rFonts w:ascii="Arial" w:hAnsi="Arial" w:cs="Arial"/>
          <w:sz w:val="24"/>
          <w:szCs w:val="20"/>
        </w:rPr>
        <w:t>).</w:t>
      </w:r>
      <w:r>
        <w:rPr>
          <w:rFonts w:ascii="Arial" w:hAnsi="Arial" w:cs="Arial"/>
          <w:sz w:val="24"/>
          <w:szCs w:val="20"/>
        </w:rPr>
        <w:fldChar w:fldCharType="end"/>
      </w:r>
    </w:p>
    <w:p w14:paraId="3FBDC845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6" w14:textId="2FADA07B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This exemption is granted under Section 32 of the Product Emissions Standards Rules 2017 in accordance with exemption category 30 (1)</w:t>
      </w:r>
      <w:r w:rsidR="002548F1">
        <w:rPr>
          <w:rFonts w:ascii="Arial" w:hAnsi="Arial" w:cs="Arial"/>
          <w:sz w:val="24"/>
          <w:szCs w:val="20"/>
        </w:rPr>
        <w:t>(f) for the</w:t>
      </w:r>
      <w:r>
        <w:rPr>
          <w:rFonts w:ascii="Arial" w:hAnsi="Arial" w:cs="Arial"/>
          <w:sz w:val="24"/>
          <w:szCs w:val="20"/>
        </w:rPr>
        <w:t xml:space="preserve"> </w:t>
      </w:r>
      <w:sdt>
        <w:sdtPr>
          <w:rPr>
            <w:rFonts w:ascii="Arial" w:hAnsi="Arial" w:cs="Arial"/>
            <w:sz w:val="24"/>
            <w:szCs w:val="20"/>
          </w:rPr>
          <w:alias w:val="nrsiee_exemptioncategory"/>
          <w:tag w:val="dcp|document||Picklist|jobdone"/>
          <w:id w:val="582925505"/>
          <w:placeholder>
            <w:docPart w:val="CC2F1AC3427C40CC8C3733774A231901"/>
          </w:placeholder>
          <w:text/>
        </w:sdtPr>
        <w:sdtEndPr/>
        <w:sdtContent>
          <w:r w:rsidR="00C964B5">
            <w:rPr>
              <w:rFonts w:ascii="Arial" w:hAnsi="Arial" w:cs="Arial"/>
              <w:sz w:val="24"/>
              <w:szCs w:val="20"/>
            </w:rPr>
            <w:t>Replacement of uncertified, unserviceable engines</w:t>
          </w:r>
        </w:sdtContent>
      </w:sdt>
      <w:r>
        <w:rPr>
          <w:rFonts w:ascii="Arial" w:hAnsi="Arial" w:cs="Arial"/>
          <w:sz w:val="24"/>
          <w:szCs w:val="20"/>
        </w:rPr>
        <w:t xml:space="preserve"> for the emissions-controlled products specified in Schedule 1 to this Notice, subject to the conditions specified in Schedule 2 to this Notice.</w:t>
      </w:r>
    </w:p>
    <w:p w14:paraId="3FBDC847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8" w14:textId="73B9CB3B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</w:t>
      </w:r>
      <w:r w:rsidR="002548F1">
        <w:rPr>
          <w:rFonts w:ascii="Arial" w:hAnsi="Arial" w:cs="Arial"/>
          <w:sz w:val="24"/>
          <w:szCs w:val="20"/>
        </w:rPr>
        <w:t>is</w:t>
      </w:r>
      <w:r>
        <w:rPr>
          <w:rFonts w:ascii="Arial" w:hAnsi="Arial" w:cs="Arial"/>
          <w:sz w:val="24"/>
          <w:szCs w:val="20"/>
        </w:rPr>
        <w:t xml:space="preserve"> exemption comes into force on the date that it is published on the Department’s Website.</w:t>
      </w:r>
    </w:p>
    <w:p w14:paraId="39B68688" w14:textId="77777777" w:rsidR="002548F1" w:rsidRDefault="002548F1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9" w14:textId="016A40BC" w:rsidR="00E4386B" w:rsidRDefault="002548F1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expires on the date specified in </w:t>
      </w:r>
      <w:r w:rsidRPr="00A548DB">
        <w:rPr>
          <w:rFonts w:ascii="Arial" w:hAnsi="Arial" w:cs="Arial"/>
          <w:sz w:val="24"/>
          <w:szCs w:val="20"/>
        </w:rPr>
        <w:t xml:space="preserve">Condition </w:t>
      </w:r>
      <w:r w:rsidR="00A548DB" w:rsidRPr="00A548DB">
        <w:rPr>
          <w:rFonts w:ascii="Arial" w:hAnsi="Arial" w:cs="Arial"/>
          <w:sz w:val="24"/>
          <w:szCs w:val="20"/>
        </w:rPr>
        <w:t>8</w:t>
      </w:r>
      <w:r w:rsidR="00C964B5" w:rsidRPr="00A548DB">
        <w:rPr>
          <w:rFonts w:ascii="Arial" w:hAnsi="Arial" w:cs="Arial"/>
          <w:sz w:val="24"/>
          <w:szCs w:val="20"/>
        </w:rPr>
        <w:t xml:space="preserve"> </w:t>
      </w:r>
      <w:r w:rsidRPr="00A548DB">
        <w:rPr>
          <w:rFonts w:ascii="Arial" w:hAnsi="Arial" w:cs="Arial"/>
          <w:sz w:val="24"/>
          <w:szCs w:val="20"/>
        </w:rPr>
        <w:t>of Schedule 2.</w:t>
      </w:r>
    </w:p>
    <w:p w14:paraId="3FBDC84B" w14:textId="77777777" w:rsidR="00E4386B" w:rsidRDefault="00E4386B">
      <w:pPr>
        <w:rPr>
          <w:rFonts w:ascii="Arial" w:hAnsi="Arial" w:cs="Arial"/>
          <w:sz w:val="24"/>
          <w:szCs w:val="20"/>
        </w:rPr>
      </w:pPr>
    </w:p>
    <w:p w14:paraId="3FBDC84C" w14:textId="62F0A16E" w:rsidR="00E4386B" w:rsidRDefault="002548F1">
      <w:pPr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In accordance with paragraph 32(1)(a) of the Rules, notice of this exemption will be published on the Department’s website.</w:t>
      </w:r>
    </w:p>
    <w:p w14:paraId="3FBDC84F" w14:textId="422636D5" w:rsidR="00E4386B" w:rsidRDefault="006D3C35" w:rsidP="00E63EC4">
      <w:pPr>
        <w:tabs>
          <w:tab w:val="left" w:pos="840"/>
          <w:tab w:val="right" w:pos="8931"/>
        </w:tabs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noProof/>
          <w:sz w:val="24"/>
          <w:szCs w:val="20"/>
        </w:rPr>
        <w:drawing>
          <wp:inline distT="0" distB="0" distL="0" distR="0" wp14:anchorId="76C99AEE" wp14:editId="2F49A595">
            <wp:extent cx="993775" cy="433070"/>
            <wp:effectExtent l="0" t="0" r="0" b="508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93775" cy="43307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  <w:r w:rsidR="00E63EC4">
        <w:rPr>
          <w:rFonts w:ascii="Arial" w:hAnsi="Arial" w:cs="Arial"/>
          <w:sz w:val="24"/>
          <w:szCs w:val="20"/>
        </w:rPr>
        <w:tab/>
      </w:r>
      <w:r w:rsidR="006412B0">
        <w:rPr>
          <w:rFonts w:ascii="Arial" w:hAnsi="Arial" w:cs="Arial"/>
          <w:sz w:val="24"/>
          <w:szCs w:val="20"/>
        </w:rPr>
        <w:t xml:space="preserve">Date: </w:t>
      </w:r>
      <w:r w:rsidR="00157AB8">
        <w:rPr>
          <w:rFonts w:ascii="Arial" w:hAnsi="Arial" w:cs="Arial"/>
          <w:sz w:val="24"/>
          <w:szCs w:val="20"/>
        </w:rPr>
        <w:t>30/7/2021</w:t>
      </w:r>
    </w:p>
    <w:p w14:paraId="3FBDC850" w14:textId="77777777" w:rsidR="00E4386B" w:rsidRDefault="007C2951">
      <w:pPr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pict w14:anchorId="3FBDC89E">
          <v:rect id="_x0000_i1025" style="width:0;height:1.5pt" o:hralign="center" o:hrstd="t" o:hr="t" fillcolor="#a0a0a0" stroked="f"/>
        </w:pict>
      </w:r>
    </w:p>
    <w:p w14:paraId="3FBDC851" w14:textId="77777777" w:rsidR="00E4386B" w:rsidRDefault="006412B0">
      <w:pPr>
        <w:ind w:right="95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sz w:val="24"/>
          <w:szCs w:val="20"/>
        </w:rPr>
        <w:t>Delegate of the Secretary</w:t>
      </w:r>
      <w:r>
        <w:rPr>
          <w:rFonts w:ascii="Arial" w:hAnsi="Arial" w:cs="Arial"/>
          <w:sz w:val="20"/>
          <w:szCs w:val="20"/>
        </w:rPr>
        <w:br w:type="page"/>
      </w:r>
    </w:p>
    <w:p w14:paraId="3FBDC852" w14:textId="77777777" w:rsidR="00E4386B" w:rsidRDefault="00E4386B">
      <w:pPr>
        <w:ind w:left="169" w:right="1089"/>
        <w:rPr>
          <w:rFonts w:ascii="Arial" w:hAnsi="Arial" w:cs="Arial"/>
          <w:sz w:val="20"/>
          <w:szCs w:val="20"/>
        </w:rPr>
      </w:pPr>
    </w:p>
    <w:p w14:paraId="3FBDC853" w14:textId="77777777" w:rsidR="00E4386B" w:rsidRDefault="006412B0">
      <w:pPr>
        <w:ind w:right="-46"/>
        <w:rPr>
          <w:rFonts w:ascii="Arial" w:hAnsi="Arial" w:cs="Arial"/>
          <w:b/>
          <w:noProof/>
          <w:sz w:val="28"/>
          <w:szCs w:val="20"/>
          <w:lang w:eastAsia="en-AU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Schedule 1</w:t>
      </w:r>
    </w:p>
    <w:p w14:paraId="3FBDC854" w14:textId="77777777" w:rsidR="00E4386B" w:rsidRDefault="006412B0">
      <w:pPr>
        <w:ind w:right="-46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Emissions-Controlled Products (ECPs) Included in this Exemption</w:t>
      </w:r>
      <w:r w:rsidR="007C2951">
        <w:rPr>
          <w:rFonts w:ascii="Arial" w:hAnsi="Arial" w:cs="Arial"/>
          <w:sz w:val="20"/>
          <w:szCs w:val="20"/>
        </w:rPr>
        <w:pict w14:anchorId="3FBDC89F">
          <v:rect id="_x0000_i1026" style="width:0;height:1.5pt" o:hralign="center" o:bullet="t" o:hrstd="t" o:hr="t" fillcolor="#a0a0a0" stroked="f"/>
        </w:pict>
      </w:r>
    </w:p>
    <w:p w14:paraId="3FBDC855" w14:textId="77777777" w:rsidR="00E4386B" w:rsidRDefault="006412B0">
      <w:pPr>
        <w:ind w:right="-46"/>
        <w:rPr>
          <w:rFonts w:ascii="Arial" w:hAnsi="Arial" w:cs="Arial"/>
          <w:noProof/>
          <w:sz w:val="24"/>
          <w:szCs w:val="20"/>
          <w:lang w:eastAsia="en-AU"/>
        </w:rPr>
      </w:pPr>
      <w:r>
        <w:rPr>
          <w:rFonts w:ascii="Arial" w:hAnsi="Arial" w:cs="Arial"/>
          <w:noProof/>
          <w:sz w:val="24"/>
          <w:szCs w:val="20"/>
          <w:lang w:eastAsia="en-AU"/>
        </w:rPr>
        <w:t>Only the ECPs specified in the table below are included in this exemption.</w:t>
      </w:r>
    </w:p>
    <w:tbl>
      <w:tblPr>
        <w:tblStyle w:val="TableGrid"/>
        <w:tblW w:w="0" w:type="auto"/>
        <w:tblLayout w:type="fixed"/>
        <w:tblLook w:val="04A0" w:firstRow="1" w:lastRow="0" w:firstColumn="1" w:lastColumn="0" w:noHBand="0" w:noVBand="1"/>
      </w:tblPr>
      <w:tblGrid>
        <w:gridCol w:w="2405"/>
        <w:gridCol w:w="2410"/>
        <w:gridCol w:w="2642"/>
      </w:tblGrid>
      <w:tr w:rsidR="00263315" w14:paraId="3FBDC85A" w14:textId="77777777">
        <w:tc>
          <w:tcPr>
            <w:tcW w:w="2405" w:type="dxa"/>
            <w:shd w:val="clear" w:color="auto" w:fill="DEEAF6" w:themeFill="accent1" w:themeFillTint="33"/>
          </w:tcPr>
          <w:p w14:paraId="3FBDC856" w14:textId="0FD32F6C" w:rsidR="00263315" w:rsidRDefault="007C2951">
            <w:pPr>
              <w:ind w:right="-46"/>
              <w:rPr>
                <w:b/>
                <w:sz w:val="28"/>
              </w:rPr>
            </w:pPr>
            <w:sdt>
              <w:sdtPr>
                <w:rPr>
                  <w:b/>
                  <w:sz w:val="28"/>
                </w:rPr>
                <w:tag w:val="dcp|tableheader"/>
                <w:id w:val="2074921270"/>
                <w:lock w:val="sdtLocked"/>
                <w:placeholder>
                  <w:docPart w:val="C3DA25D308624B35AB9D20C503317E54"/>
                </w:placeholder>
                <w:showingPlcHdr/>
                <w:text/>
              </w:sdtPr>
              <w:sdtEndPr/>
              <w:sdtContent/>
            </w:sdt>
            <w:r w:rsidR="00263315">
              <w:rPr>
                <w:b/>
                <w:sz w:val="28"/>
              </w:rPr>
              <w:t>Make</w:t>
            </w:r>
          </w:p>
        </w:tc>
        <w:tc>
          <w:tcPr>
            <w:tcW w:w="2410" w:type="dxa"/>
            <w:shd w:val="clear" w:color="auto" w:fill="DEEAF6" w:themeFill="accent1" w:themeFillTint="33"/>
          </w:tcPr>
          <w:p w14:paraId="3FBDC858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Model Name</w:t>
            </w:r>
          </w:p>
        </w:tc>
        <w:tc>
          <w:tcPr>
            <w:tcW w:w="2642" w:type="dxa"/>
            <w:shd w:val="clear" w:color="auto" w:fill="DEEAF6" w:themeFill="accent1" w:themeFillTint="33"/>
          </w:tcPr>
          <w:p w14:paraId="3FBDC859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Equipment Type</w:t>
            </w:r>
          </w:p>
        </w:tc>
      </w:tr>
      <w:tr w:rsidR="00263315" w14:paraId="3FBDC85F" w14:textId="77777777">
        <w:tc>
          <w:tcPr>
            <w:tcW w:w="2405" w:type="dxa"/>
          </w:tcPr>
          <w:p w14:paraId="3FBDC85B" w14:textId="712328AC" w:rsidR="00263315" w:rsidRDefault="007C2951">
            <w:pPr>
              <w:ind w:right="-46"/>
              <w:rPr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35609901"/>
                <w:placeholder>
                  <w:docPart w:val="21476278C6A5470EBB29E4DEDDD19857"/>
                </w:placeholder>
                <w:text/>
              </w:sdtPr>
              <w:sdtEndPr/>
              <w:sdtContent>
                <w:r w:rsidR="00491A93">
                  <w:rPr>
                    <w:sz w:val="28"/>
                  </w:rPr>
                  <w:t>Tohatsu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1768557433"/>
            <w:placeholder>
              <w:docPart w:val="AA836D3E15444285ABD12021593F5BF3"/>
            </w:placeholder>
            <w:text/>
          </w:sdtPr>
          <w:sdtEndPr/>
          <w:sdtContent>
            <w:tc>
              <w:tcPr>
                <w:tcW w:w="2410" w:type="dxa"/>
              </w:tcPr>
              <w:p w14:paraId="3FBDC85D" w14:textId="0236C3ED" w:rsidR="00263315" w:rsidRDefault="00491A93">
                <w:pPr>
                  <w:ind w:right="-46"/>
                  <w:rPr>
                    <w:sz w:val="28"/>
                  </w:rPr>
                </w:pPr>
                <w:r>
                  <w:rPr>
                    <w:rFonts w:ascii="Arial" w:hAnsi="Arial" w:cs="Arial"/>
                    <w:lang w:val="en-AU"/>
                  </w:rPr>
                  <w:t>M</w:t>
                </w:r>
                <w:r w:rsidR="0053506E">
                  <w:rPr>
                    <w:rFonts w:ascii="Arial" w:hAnsi="Arial" w:cs="Arial"/>
                    <w:lang w:val="en-AU"/>
                  </w:rPr>
                  <w:t>50D2 S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094172538"/>
            <w:placeholder>
              <w:docPart w:val="302EE2C9BA6F44FDA3216DDAAFC5CDE3"/>
            </w:placeholder>
            <w:text/>
          </w:sdtPr>
          <w:sdtEndPr/>
          <w:sdtContent>
            <w:tc>
              <w:tcPr>
                <w:tcW w:w="2642" w:type="dxa"/>
              </w:tcPr>
              <w:p w14:paraId="3FBDC85E" w14:textId="01F3C1E6" w:rsidR="00263315" w:rsidRDefault="00263315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Propulsion Marine Engines</w:t>
                </w:r>
              </w:p>
            </w:tc>
          </w:sdtContent>
        </w:sdt>
      </w:tr>
      <w:tr w:rsidR="00263315" w14:paraId="3FBDC864" w14:textId="77777777">
        <w:tc>
          <w:tcPr>
            <w:tcW w:w="2405" w:type="dxa"/>
          </w:tcPr>
          <w:p w14:paraId="3FBDC860" w14:textId="3D91D623" w:rsidR="00263315" w:rsidRDefault="007C2951">
            <w:pPr>
              <w:ind w:right="-46"/>
              <w:rPr>
                <w:sz w:val="28"/>
              </w:rPr>
            </w:pPr>
            <w:sdt>
              <w:sdtPr>
                <w:rPr>
                  <w:rFonts w:eastAsia="Times New Roman" w:cs="Times New Roman"/>
                  <w:sz w:val="28"/>
                </w:rPr>
                <w:alias w:val="nrsiee_exemptioncategory"/>
                <w:tag w:val="dcp|nrsiee_exemptengine|table1|Picklist|jobdone"/>
                <w:id w:val="1087207217"/>
                <w:placeholder>
                  <w:docPart w:val="21476278C6A5470EBB29E4DEDDD19857"/>
                </w:placeholder>
                <w:text/>
              </w:sdtPr>
              <w:sdtEndPr/>
              <w:sdtContent>
                <w:r w:rsidR="00491A93">
                  <w:rPr>
                    <w:rFonts w:eastAsia="Times New Roman" w:cs="Times New Roman"/>
                    <w:sz w:val="28"/>
                  </w:rPr>
                  <w:t>Tohatsu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1196273731"/>
            <w:placeholder>
              <w:docPart w:val="AA836D3E15444285ABD12021593F5BF3"/>
            </w:placeholder>
            <w:text/>
          </w:sdtPr>
          <w:sdtEndPr/>
          <w:sdtContent>
            <w:tc>
              <w:tcPr>
                <w:tcW w:w="2410" w:type="dxa"/>
              </w:tcPr>
              <w:p w14:paraId="3FBDC862" w14:textId="41F5F1D9" w:rsidR="00263315" w:rsidRDefault="0053506E">
                <w:pPr>
                  <w:ind w:right="-46"/>
                  <w:rPr>
                    <w:sz w:val="28"/>
                  </w:rPr>
                </w:pPr>
                <w:r>
                  <w:rPr>
                    <w:rFonts w:ascii="Arial" w:hAnsi="Arial" w:cs="Arial"/>
                    <w:lang w:val="en-AU"/>
                  </w:rPr>
                  <w:t>MX50D3 S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423644919"/>
            <w:placeholder>
              <w:docPart w:val="302EE2C9BA6F44FDA3216DDAAFC5CDE3"/>
            </w:placeholder>
            <w:text/>
          </w:sdtPr>
          <w:sdtEndPr/>
          <w:sdtContent>
            <w:tc>
              <w:tcPr>
                <w:tcW w:w="2642" w:type="dxa"/>
              </w:tcPr>
              <w:p w14:paraId="3FBDC863" w14:textId="78B5BA4B" w:rsidR="00263315" w:rsidRDefault="00263315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Propulsion Marine Engines</w:t>
                </w:r>
              </w:p>
            </w:tc>
          </w:sdtContent>
        </w:sdt>
      </w:tr>
    </w:tbl>
    <w:p w14:paraId="3FBDC88D" w14:textId="69B9D692" w:rsidR="00E4386B" w:rsidRDefault="00E4386B">
      <w:pPr>
        <w:ind w:right="-46"/>
        <w:rPr>
          <w:sz w:val="28"/>
        </w:rPr>
      </w:pPr>
    </w:p>
    <w:p w14:paraId="19697F8D" w14:textId="7F4EF5E6" w:rsidR="008556A6" w:rsidRDefault="008556A6">
      <w:pPr>
        <w:ind w:right="-46"/>
        <w:rPr>
          <w:sz w:val="28"/>
        </w:rPr>
      </w:pPr>
    </w:p>
    <w:p w14:paraId="133C62CE" w14:textId="0EA74232" w:rsidR="008556A6" w:rsidRDefault="008556A6">
      <w:pPr>
        <w:ind w:right="-46"/>
        <w:rPr>
          <w:sz w:val="28"/>
        </w:rPr>
      </w:pPr>
    </w:p>
    <w:p w14:paraId="41A324F9" w14:textId="2ACE2FC3" w:rsidR="008556A6" w:rsidRDefault="008556A6">
      <w:pPr>
        <w:ind w:right="-46"/>
        <w:rPr>
          <w:sz w:val="28"/>
        </w:rPr>
      </w:pPr>
    </w:p>
    <w:p w14:paraId="430B145F" w14:textId="1B1953C2" w:rsidR="008556A6" w:rsidRDefault="008556A6">
      <w:pPr>
        <w:ind w:right="-46"/>
        <w:rPr>
          <w:sz w:val="28"/>
        </w:rPr>
      </w:pPr>
    </w:p>
    <w:p w14:paraId="35AF0BC0" w14:textId="1762892A" w:rsidR="008556A6" w:rsidRDefault="008556A6">
      <w:pPr>
        <w:ind w:right="-46"/>
        <w:rPr>
          <w:sz w:val="28"/>
        </w:rPr>
      </w:pPr>
    </w:p>
    <w:p w14:paraId="3A34BD84" w14:textId="14573FB5" w:rsidR="008556A6" w:rsidRDefault="008556A6">
      <w:pPr>
        <w:ind w:right="-46"/>
        <w:rPr>
          <w:sz w:val="28"/>
        </w:rPr>
      </w:pPr>
    </w:p>
    <w:p w14:paraId="7233B28E" w14:textId="4455ED71" w:rsidR="008556A6" w:rsidRDefault="008556A6">
      <w:pPr>
        <w:ind w:right="-46"/>
        <w:rPr>
          <w:sz w:val="28"/>
        </w:rPr>
      </w:pPr>
    </w:p>
    <w:p w14:paraId="2F82EBA2" w14:textId="707BF694" w:rsidR="008556A6" w:rsidRDefault="008556A6">
      <w:pPr>
        <w:ind w:right="-46"/>
        <w:rPr>
          <w:sz w:val="28"/>
        </w:rPr>
      </w:pPr>
    </w:p>
    <w:p w14:paraId="5EAF80F4" w14:textId="0DF2EDC8" w:rsidR="00263315" w:rsidRDefault="00263315">
      <w:pPr>
        <w:ind w:right="-46"/>
        <w:rPr>
          <w:sz w:val="28"/>
        </w:rPr>
      </w:pPr>
    </w:p>
    <w:p w14:paraId="3B98BCAA" w14:textId="77777777" w:rsidR="00263315" w:rsidRDefault="00263315">
      <w:pPr>
        <w:ind w:right="-46"/>
        <w:rPr>
          <w:sz w:val="28"/>
        </w:rPr>
      </w:pPr>
    </w:p>
    <w:p w14:paraId="1A91B28B" w14:textId="40CD956C" w:rsidR="00B65911" w:rsidRDefault="00B65911">
      <w:pPr>
        <w:ind w:right="-46"/>
        <w:rPr>
          <w:sz w:val="28"/>
        </w:rPr>
      </w:pPr>
    </w:p>
    <w:p w14:paraId="29EA352A" w14:textId="19065970" w:rsidR="00A27D72" w:rsidRDefault="00A27D72">
      <w:pPr>
        <w:ind w:right="-46"/>
        <w:rPr>
          <w:sz w:val="28"/>
        </w:rPr>
      </w:pPr>
    </w:p>
    <w:p w14:paraId="23A1D49D" w14:textId="126643FC" w:rsidR="00A27D72" w:rsidRDefault="00A27D72">
      <w:pPr>
        <w:ind w:right="-46"/>
        <w:rPr>
          <w:sz w:val="28"/>
        </w:rPr>
      </w:pPr>
    </w:p>
    <w:p w14:paraId="784ACFD1" w14:textId="77777777" w:rsidR="00A27D72" w:rsidRDefault="00A27D72">
      <w:pPr>
        <w:ind w:right="-46"/>
        <w:rPr>
          <w:sz w:val="28"/>
        </w:rPr>
      </w:pPr>
    </w:p>
    <w:p w14:paraId="3FBDC88E" w14:textId="77777777" w:rsidR="00E4386B" w:rsidRDefault="006412B0">
      <w:pPr>
        <w:ind w:right="-46"/>
        <w:rPr>
          <w:rFonts w:ascii="Arial" w:hAnsi="Arial" w:cs="Arial"/>
          <w:b/>
          <w:sz w:val="32"/>
          <w:szCs w:val="20"/>
        </w:rPr>
      </w:pPr>
      <w:r>
        <w:rPr>
          <w:rFonts w:ascii="Arial" w:hAnsi="Arial" w:cs="Arial"/>
          <w:b/>
          <w:sz w:val="32"/>
          <w:szCs w:val="20"/>
        </w:rPr>
        <w:lastRenderedPageBreak/>
        <w:t>Schedule 2</w:t>
      </w:r>
    </w:p>
    <w:p w14:paraId="3FBDC88F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b/>
          <w:sz w:val="32"/>
          <w:szCs w:val="20"/>
        </w:rPr>
        <w:t>Exemption Conditions</w:t>
      </w:r>
      <w:r w:rsidR="007C2951">
        <w:rPr>
          <w:rFonts w:ascii="Arial" w:hAnsi="Arial" w:cs="Arial"/>
          <w:sz w:val="24"/>
          <w:szCs w:val="20"/>
        </w:rPr>
        <w:pict w14:anchorId="3FBDC8A0">
          <v:rect id="_x0000_i1027" style="width:0;height:1.5pt" o:hralign="center" o:bullet="t" o:hrstd="t" o:hr="t" fillcolor="#a0a0a0" stroked="f"/>
        </w:pict>
      </w:r>
    </w:p>
    <w:p w14:paraId="3FBDC890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In accordance with subsection 34(2) of the </w:t>
      </w:r>
      <w:r>
        <w:rPr>
          <w:rFonts w:ascii="Arial" w:hAnsi="Arial" w:cs="Arial"/>
          <w:i/>
          <w:sz w:val="24"/>
          <w:szCs w:val="20"/>
        </w:rPr>
        <w:t>Product Emissions Standards Rules 2017</w:t>
      </w:r>
      <w:r>
        <w:rPr>
          <w:rFonts w:ascii="Arial" w:hAnsi="Arial" w:cs="Arial"/>
          <w:sz w:val="24"/>
          <w:szCs w:val="20"/>
        </w:rPr>
        <w:t>, the exemption for the engines specified in Schedule 1 is granted subject to the following conditions: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16"/>
      </w:tblGrid>
      <w:tr w:rsidR="00E4386B" w14:paraId="3FBDC892" w14:textId="77777777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1" w14:textId="6B5BAEDA" w:rsidR="00E4386B" w:rsidRDefault="007C2951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582278851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C964B5">
                  <w:rPr>
                    <w:rFonts w:ascii="Arial" w:hAnsi="Arial" w:cs="Arial"/>
                    <w:sz w:val="24"/>
                    <w:szCs w:val="20"/>
                  </w:rPr>
                  <w:t>The engines must only be supplied for the purpose of replacing an uncertified, unserviceable engine that was supplied to the engine user before 1 July 2020.</w:t>
                </w:r>
                <w:r w:rsidR="00ED1136">
                  <w:rPr>
                    <w:rFonts w:ascii="Arial" w:hAnsi="Arial" w:cs="Arial"/>
                    <w:sz w:val="24"/>
                    <w:szCs w:val="20"/>
                  </w:rPr>
                  <w:t xml:space="preserve"> Evidence that confirms that the engine being replaced was purchased before 1 July 2020 must be provided to Lakeside Marine </w:t>
                </w:r>
                <w:r w:rsidR="00F71676">
                  <w:rPr>
                    <w:rFonts w:ascii="Arial" w:hAnsi="Arial" w:cs="Arial"/>
                    <w:sz w:val="24"/>
                    <w:szCs w:val="20"/>
                  </w:rPr>
                  <w:t>Pty Ltd before an engine is supplied.</w:t>
                </w:r>
                <w:r w:rsidR="008D17B0">
                  <w:rPr>
                    <w:rFonts w:ascii="Arial" w:hAnsi="Arial" w:cs="Arial"/>
                    <w:sz w:val="24"/>
                    <w:szCs w:val="20"/>
                  </w:rPr>
                  <w:t xml:space="preserve"> This evidence may be requested by the department at any time.</w:t>
                </w:r>
              </w:sdtContent>
            </w:sdt>
          </w:p>
        </w:tc>
      </w:tr>
      <w:tr w:rsidR="00E4386B" w14:paraId="3FBDC894" w14:textId="77777777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3" w14:textId="5C9E2D83" w:rsidR="00E4386B" w:rsidRDefault="007C2951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382839613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BA50FC">
                  <w:rPr>
                    <w:rFonts w:ascii="Arial" w:hAnsi="Arial" w:cs="Arial"/>
                    <w:sz w:val="24"/>
                    <w:szCs w:val="20"/>
                  </w:rPr>
                  <w:t xml:space="preserve">If an engine supplied </w:t>
                </w:r>
                <w:r w:rsidR="005359B1">
                  <w:rPr>
                    <w:rFonts w:ascii="Arial" w:hAnsi="Arial" w:cs="Arial"/>
                    <w:sz w:val="24"/>
                    <w:szCs w:val="20"/>
                  </w:rPr>
                  <w:t>in accordance with Condition 1 of</w:t>
                </w:r>
                <w:r w:rsidR="00BA50FC">
                  <w:rPr>
                    <w:rFonts w:ascii="Arial" w:hAnsi="Arial" w:cs="Arial"/>
                    <w:sz w:val="24"/>
                    <w:szCs w:val="20"/>
                  </w:rPr>
                  <w:t xml:space="preserve"> this exemption fails</w:t>
                </w:r>
                <w:r w:rsidR="005359B1">
                  <w:rPr>
                    <w:rFonts w:ascii="Arial" w:hAnsi="Arial" w:cs="Arial"/>
                    <w:sz w:val="24"/>
                    <w:szCs w:val="20"/>
                  </w:rPr>
                  <w:t xml:space="preserve"> or becomes unserviceable</w:t>
                </w:r>
                <w:r w:rsidR="00BA50FC">
                  <w:rPr>
                    <w:rFonts w:ascii="Arial" w:hAnsi="Arial" w:cs="Arial"/>
                    <w:sz w:val="24"/>
                    <w:szCs w:val="20"/>
                  </w:rPr>
                  <w:t xml:space="preserve"> within the engine’s warranty period</w:t>
                </w:r>
                <w:r w:rsidR="005359B1">
                  <w:rPr>
                    <w:rFonts w:ascii="Arial" w:hAnsi="Arial" w:cs="Arial"/>
                    <w:sz w:val="24"/>
                    <w:szCs w:val="20"/>
                  </w:rPr>
                  <w:t>,</w:t>
                </w:r>
                <w:r w:rsidR="00BA50FC">
                  <w:rPr>
                    <w:rFonts w:ascii="Arial" w:hAnsi="Arial" w:cs="Arial"/>
                    <w:sz w:val="24"/>
                    <w:szCs w:val="20"/>
                  </w:rPr>
                  <w:t xml:space="preserve"> a </w:t>
                </w:r>
                <w:r w:rsidR="005359B1">
                  <w:rPr>
                    <w:rFonts w:ascii="Arial" w:hAnsi="Arial" w:cs="Arial"/>
                    <w:sz w:val="24"/>
                    <w:szCs w:val="20"/>
                  </w:rPr>
                  <w:t xml:space="preserve">further </w:t>
                </w:r>
                <w:r w:rsidR="00BA50FC">
                  <w:rPr>
                    <w:rFonts w:ascii="Arial" w:hAnsi="Arial" w:cs="Arial"/>
                    <w:sz w:val="24"/>
                    <w:szCs w:val="20"/>
                  </w:rPr>
                  <w:t xml:space="preserve">replacement engine is considered </w:t>
                </w:r>
                <w:r w:rsidR="00637EC9">
                  <w:rPr>
                    <w:rFonts w:ascii="Arial" w:hAnsi="Arial" w:cs="Arial"/>
                    <w:sz w:val="24"/>
                    <w:szCs w:val="20"/>
                  </w:rPr>
                  <w:t>to be</w:t>
                </w:r>
                <w:r w:rsidR="00BA50FC">
                  <w:rPr>
                    <w:rFonts w:ascii="Arial" w:hAnsi="Arial" w:cs="Arial"/>
                    <w:sz w:val="24"/>
                    <w:szCs w:val="20"/>
                  </w:rPr>
                  <w:t xml:space="preserve"> a replacement of the original uncertified, unserviceable engine. </w:t>
                </w:r>
              </w:sdtContent>
            </w:sdt>
          </w:p>
        </w:tc>
      </w:tr>
      <w:tr w:rsidR="00E4386B" w14:paraId="3FBDC896" w14:textId="77777777" w:rsidTr="008556A6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5" w14:textId="03D4AFAB" w:rsidR="00E4386B" w:rsidRDefault="007C2951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1225126285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The ECPs must be securely stored on </w:t>
                </w:r>
                <w:r w:rsidR="00E66F9D">
                  <w:rPr>
                    <w:rFonts w:ascii="Arial" w:eastAsia="Times New Roman" w:hAnsi="Arial" w:cs="Arial"/>
                    <w:sz w:val="24"/>
                    <w:szCs w:val="20"/>
                  </w:rPr>
                  <w:t>Lakeside Marine</w:t>
                </w:r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Pty Ltd premises and marked in such a manner that they are clearly identifiable as ECPs imported under this exemption.</w:t>
                </w:r>
              </w:sdtContent>
            </w:sdt>
          </w:p>
        </w:tc>
      </w:tr>
      <w:tr w:rsidR="00E4386B" w14:paraId="3FBDC898" w14:textId="77777777" w:rsidTr="008556A6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7" w14:textId="55750D8F" w:rsidR="00E4386B" w:rsidRDefault="007C2951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1463734173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>A copy of this exemption must be clearly displayed in the area(s) of the premises where the ECPs are stored.</w:t>
                </w:r>
              </w:sdtContent>
            </w:sdt>
          </w:p>
        </w:tc>
      </w:tr>
      <w:tr w:rsidR="00E4386B" w14:paraId="3FBDC89A" w14:textId="77777777" w:rsidTr="008556A6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9" w14:textId="4BA9809A" w:rsidR="00E4386B" w:rsidRDefault="007C2951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1403058231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>The engines are to be labelled upon arrival with the relevant supply limitation details outlined in this Exemption Notice.</w:t>
                </w:r>
              </w:sdtContent>
            </w:sdt>
          </w:p>
        </w:tc>
      </w:tr>
      <w:tr w:rsidR="00E4386B" w14:paraId="3FBDC89C" w14:textId="77777777" w:rsidTr="008556A6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B" w14:textId="2E010EA5" w:rsidR="00E4386B" w:rsidRDefault="007C2951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2045311419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If requested by the Department, </w:t>
                </w:r>
                <w:r w:rsidR="00B82D4E">
                  <w:rPr>
                    <w:rFonts w:ascii="Arial" w:eastAsia="Times New Roman" w:hAnsi="Arial" w:cs="Arial"/>
                    <w:sz w:val="24"/>
                    <w:szCs w:val="20"/>
                  </w:rPr>
                  <w:t>Lakeside Marine</w:t>
                </w:r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Pty Ltd must be able to submit a report relating to compliance with the conditions of this exemption.</w:t>
                </w:r>
              </w:sdtContent>
            </w:sdt>
          </w:p>
        </w:tc>
      </w:tr>
      <w:tr w:rsidR="00054CBD" w14:paraId="5504675B" w14:textId="77777777" w:rsidTr="009F7208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19EDDB57" w14:textId="32180647" w:rsidR="00054CBD" w:rsidRDefault="007C2951" w:rsidP="00C84666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1345667964"/>
                <w:placeholder>
                  <w:docPart w:val="792600D7718B4ACB96B3E5DDB668E737"/>
                </w:placeholder>
                <w:text/>
              </w:sdtPr>
              <w:sdtEndPr/>
              <w:sdtContent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>The engines must not be displayed by any person for sale in a retail showroom or sales area accessible to the public.</w:t>
                </w:r>
              </w:sdtContent>
            </w:sdt>
          </w:p>
        </w:tc>
      </w:tr>
      <w:tr w:rsidR="008556A6" w14:paraId="21DF512D" w14:textId="77777777" w:rsidTr="00DB1CA7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4A68645E" w14:textId="5CCD787F" w:rsidR="008556A6" w:rsidRDefault="007C2951" w:rsidP="008556A6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89436796"/>
                <w:placeholder>
                  <w:docPart w:val="400AA9705C6F44C6A65CBCFC560BD1FF"/>
                </w:placeholder>
                <w:text/>
              </w:sdtPr>
              <w:sdtEndPr/>
              <w:sdtContent>
                <w:r w:rsidR="0039277E" w:rsidRPr="009C7D49">
                  <w:rPr>
                    <w:rFonts w:ascii="Arial" w:eastAsia="Times New Roman" w:hAnsi="Arial" w:cs="Arial"/>
                    <w:sz w:val="24"/>
                    <w:szCs w:val="20"/>
                  </w:rPr>
                  <w:t>The import and supply of the ECPs for the purpose specified in this exemption must be completed prior to the expiry date of 30 June 2024.</w:t>
                </w:r>
              </w:sdtContent>
            </w:sdt>
          </w:p>
        </w:tc>
      </w:tr>
      <w:tr w:rsidR="00EB7DF6" w14:paraId="2A86D09B" w14:textId="77777777" w:rsidTr="0039277E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2DFBA8C8" w14:textId="38DE7A2C" w:rsidR="00EB7DF6" w:rsidRDefault="007C2951" w:rsidP="00EB7DF6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762267260"/>
                <w:placeholder>
                  <w:docPart w:val="6883C45B05414427A89E882A75DDF371"/>
                </w:placeholder>
                <w:text/>
              </w:sdtPr>
              <w:sdtEndPr/>
              <w:sdtContent>
                <w:r w:rsidR="0039277E" w:rsidRPr="00FC3A35">
                  <w:rPr>
                    <w:rFonts w:ascii="Arial" w:eastAsia="Times New Roman" w:hAnsi="Arial" w:cs="Arial"/>
                    <w:sz w:val="24"/>
                    <w:szCs w:val="20"/>
                  </w:rPr>
                  <w:t>Exempted engines imported but not supplied by 30 June 2024 are not covered by this exemption.</w:t>
                </w:r>
              </w:sdtContent>
            </w:sdt>
          </w:p>
        </w:tc>
      </w:tr>
      <w:tr w:rsidR="0039277E" w14:paraId="1A0D23D0" w14:textId="77777777" w:rsidTr="0039277E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482DA483" w14:textId="5EF8757F" w:rsidR="0039277E" w:rsidRDefault="007C2951" w:rsidP="00D2373F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-1737853985"/>
                <w:placeholder>
                  <w:docPart w:val="8A5F4C42FD0B4171B8764831AF113C8F"/>
                </w:placeholder>
                <w:text/>
              </w:sdtPr>
              <w:sdtEndPr/>
              <w:sdtContent>
                <w:r w:rsid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This exemption is for a total of </w:t>
                </w:r>
                <w:r w:rsidR="00DB232F">
                  <w:rPr>
                    <w:rFonts w:ascii="Arial" w:eastAsia="Times New Roman" w:hAnsi="Arial" w:cs="Arial"/>
                    <w:sz w:val="24"/>
                    <w:szCs w:val="20"/>
                  </w:rPr>
                  <w:t>one hundred and eighty</w:t>
                </w:r>
                <w:r w:rsid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(</w:t>
                </w:r>
                <w:r w:rsidR="00DB232F">
                  <w:rPr>
                    <w:rFonts w:ascii="Arial" w:eastAsia="Times New Roman" w:hAnsi="Arial" w:cs="Arial"/>
                    <w:sz w:val="24"/>
                    <w:szCs w:val="20"/>
                  </w:rPr>
                  <w:t>18</w:t>
                </w:r>
                <w:r w:rsidR="0039277E">
                  <w:rPr>
                    <w:rFonts w:ascii="Arial" w:eastAsia="Times New Roman" w:hAnsi="Arial" w:cs="Arial"/>
                    <w:sz w:val="24"/>
                    <w:szCs w:val="20"/>
                  </w:rPr>
                  <w:t>0) ECPs as described in Schedule 1.</w:t>
                </w:r>
              </w:sdtContent>
            </w:sdt>
          </w:p>
        </w:tc>
      </w:tr>
    </w:tbl>
    <w:p w14:paraId="3FBDC89D" w14:textId="71468472" w:rsidR="00E4386B" w:rsidRDefault="00E4386B">
      <w:pPr>
        <w:ind w:right="-46"/>
        <w:rPr>
          <w:rFonts w:ascii="Arial" w:hAnsi="Arial" w:cs="Arial"/>
          <w:sz w:val="24"/>
          <w:szCs w:val="20"/>
        </w:rPr>
      </w:pPr>
    </w:p>
    <w:sectPr w:rsidR="00E4386B">
      <w:headerReference w:type="default" r:id="rId13"/>
      <w:footerReference w:type="default" r:id="rId14"/>
      <w:headerReference w:type="first" r:id="rId15"/>
      <w:footerReference w:type="first" r:id="rId16"/>
      <w:pgSz w:w="11906" w:h="16838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82436E3" w14:textId="77777777" w:rsidR="009C2421" w:rsidRDefault="009C2421">
      <w:pPr>
        <w:spacing w:after="0" w:line="240" w:lineRule="auto"/>
      </w:pPr>
      <w:r>
        <w:separator/>
      </w:r>
    </w:p>
  </w:endnote>
  <w:endnote w:type="continuationSeparator" w:id="0">
    <w:p w14:paraId="0A00B247" w14:textId="77777777" w:rsidR="009C2421" w:rsidRDefault="009C2421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240027721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3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FBDC8A4" w14:textId="77777777" w:rsidR="002E6AD2" w:rsidRDefault="007C2951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90937513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D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1</w:t>
        </w:r>
        <w:r>
          <w:rPr>
            <w:noProof/>
          </w:rPr>
          <w:fldChar w:fldCharType="end"/>
        </w:r>
      </w:p>
    </w:sdtContent>
  </w:sdt>
  <w:p w14:paraId="3FBDC8AE" w14:textId="77777777" w:rsidR="002E6AD2" w:rsidRDefault="007C2951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E317C68" w14:textId="77777777" w:rsidR="009C2421" w:rsidRDefault="009C2421">
      <w:pPr>
        <w:spacing w:after="0" w:line="240" w:lineRule="auto"/>
      </w:pPr>
      <w:r>
        <w:separator/>
      </w:r>
    </w:p>
  </w:footnote>
  <w:footnote w:type="continuationSeparator" w:id="0">
    <w:p w14:paraId="7DF798D4" w14:textId="77777777" w:rsidR="009C2421" w:rsidRDefault="009C2421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1" w14:textId="1EC66491" w:rsidR="00C224C4" w:rsidRPr="00650BE3" w:rsidRDefault="006412B0" w:rsidP="00C224C4">
    <w:pPr>
      <w:ind w:right="849"/>
      <w:rPr>
        <w:rFonts w:ascii="Arial" w:hAnsi="Arial" w:cs="Arial"/>
        <w:noProof/>
        <w:sz w:val="20"/>
        <w:szCs w:val="20"/>
        <w:lang w:eastAsia="en-AU"/>
      </w:rPr>
    </w:pPr>
    <w:r w:rsidRPr="00650BE3">
      <w:rPr>
        <w:rFonts w:ascii="Arial" w:hAnsi="Arial" w:cs="Arial"/>
        <w:noProof/>
        <w:sz w:val="20"/>
        <w:szCs w:val="20"/>
        <w:lang w:eastAsia="en-AU"/>
      </w:rPr>
      <w:t xml:space="preserve">Exemption No: </w:t>
    </w:r>
    <w:sdt>
      <w:sdtPr>
        <w:rPr>
          <w:rFonts w:ascii="Arial" w:hAnsi="Arial" w:cs="Arial"/>
          <w:noProof/>
          <w:sz w:val="20"/>
          <w:szCs w:val="20"/>
          <w:lang w:eastAsia="en-AU"/>
        </w:rPr>
        <w:alias w:val="nrsiee_name"/>
        <w:tag w:val="dcp|document||String|jobdone"/>
        <w:id w:val="1296140422"/>
        <w:placeholder>
          <w:docPart w:val="A6B2CAAE6E4142EA81768618EC0EAE56"/>
        </w:placeholder>
        <w:text/>
      </w:sdtPr>
      <w:sdtEndPr/>
      <w:sdtContent>
        <w:r>
          <w:rPr>
            <w:rFonts w:ascii="Arial" w:hAnsi="Arial" w:cs="Arial"/>
            <w:noProof/>
            <w:sz w:val="20"/>
            <w:szCs w:val="20"/>
            <w:lang w:eastAsia="en-AU"/>
          </w:rPr>
          <w:t>ECP-</w:t>
        </w:r>
        <w:r w:rsidR="00193C83">
          <w:rPr>
            <w:rFonts w:ascii="Arial" w:hAnsi="Arial" w:cs="Arial"/>
            <w:noProof/>
            <w:sz w:val="20"/>
            <w:szCs w:val="20"/>
            <w:lang w:eastAsia="en-AU"/>
          </w:rPr>
          <w:t>21</w:t>
        </w:r>
        <w:r>
          <w:rPr>
            <w:rFonts w:ascii="Arial" w:hAnsi="Arial" w:cs="Arial"/>
            <w:noProof/>
            <w:sz w:val="20"/>
            <w:szCs w:val="20"/>
            <w:lang w:eastAsia="en-AU"/>
          </w:rPr>
          <w:t>-00</w:t>
        </w:r>
        <w:r w:rsidR="00193C83">
          <w:rPr>
            <w:rFonts w:ascii="Arial" w:hAnsi="Arial" w:cs="Arial"/>
            <w:noProof/>
            <w:sz w:val="20"/>
            <w:szCs w:val="20"/>
            <w:lang w:eastAsia="en-AU"/>
          </w:rPr>
          <w:t>0</w:t>
        </w:r>
        <w:r w:rsidR="00DB232F">
          <w:rPr>
            <w:rFonts w:ascii="Arial" w:hAnsi="Arial" w:cs="Arial"/>
            <w:noProof/>
            <w:sz w:val="20"/>
            <w:szCs w:val="20"/>
            <w:lang w:eastAsia="en-AU"/>
          </w:rPr>
          <w:t>8</w:t>
        </w:r>
        <w:r w:rsidR="00F543D1">
          <w:rPr>
            <w:rFonts w:ascii="Arial" w:hAnsi="Arial" w:cs="Arial"/>
            <w:noProof/>
            <w:sz w:val="20"/>
            <w:szCs w:val="20"/>
            <w:lang w:eastAsia="en-AU"/>
          </w:rPr>
          <w:t>E</w:t>
        </w:r>
      </w:sdtContent>
    </w:sdt>
  </w:p>
  <w:p w14:paraId="3FBDC8A2" w14:textId="77777777" w:rsidR="00C224C4" w:rsidRPr="00650BE3" w:rsidRDefault="007C2951" w:rsidP="00C224C4">
    <w:pPr>
      <w:ind w:right="-46"/>
      <w:rPr>
        <w:rFonts w:ascii="Arial" w:hAnsi="Arial" w:cs="Arial"/>
        <w:b/>
        <w:noProof/>
        <w:sz w:val="20"/>
        <w:szCs w:val="20"/>
        <w:lang w:eastAsia="en-AU"/>
      </w:rPr>
    </w:pPr>
    <w:r>
      <w:rPr>
        <w:rFonts w:ascii="Arial" w:hAnsi="Arial" w:cs="Arial"/>
        <w:sz w:val="20"/>
        <w:szCs w:val="20"/>
      </w:rPr>
      <w:pict w14:anchorId="3FBDC8AF">
        <v:rect id="_x0000_i1028" style="width:403.95pt;height:.9pt" o:hrpct="988" o:hrstd="t" o:hr="t" fillcolor="#a0a0a0" stroked="f"/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5" w14:textId="1D1719CD" w:rsidR="00DB50A0" w:rsidRPr="00470B62" w:rsidRDefault="001F461F" w:rsidP="00DB50A0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  <w:r>
      <w:rPr>
        <w:noProof/>
        <w:lang w:eastAsia="en-AU"/>
      </w:rPr>
      <w:drawing>
        <wp:inline distT="0" distB="0" distL="0" distR="0" wp14:anchorId="054EF08B" wp14:editId="406EAAC9">
          <wp:extent cx="3928110" cy="935666"/>
          <wp:effectExtent l="0" t="0" r="0" b="0"/>
          <wp:docPr id="2" name="Picture 2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937395" cy="937878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3FBDC8A6" w14:textId="77777777" w:rsidR="00DB50A0" w:rsidRPr="00470B62" w:rsidRDefault="007C2951" w:rsidP="00DB50A0">
    <w:pPr>
      <w:jc w:val="center"/>
      <w:rPr>
        <w:rFonts w:ascii="Arial" w:hAnsi="Arial" w:cs="Arial"/>
        <w:color w:val="7B7B7B" w:themeColor="accent3" w:themeShade="BF"/>
        <w:sz w:val="40"/>
        <w:szCs w:val="40"/>
      </w:rPr>
    </w:pPr>
  </w:p>
  <w:p w14:paraId="3FBDC8A7" w14:textId="77777777" w:rsidR="00DB50A0" w:rsidRPr="00650BE3" w:rsidRDefault="006412B0" w:rsidP="00DB50A0">
    <w:pPr>
      <w:jc w:val="center"/>
      <w:rPr>
        <w:rFonts w:ascii="Arial" w:hAnsi="Arial" w:cs="Arial"/>
        <w:i/>
        <w:sz w:val="48"/>
        <w:szCs w:val="48"/>
      </w:rPr>
    </w:pPr>
    <w:r w:rsidRPr="00650BE3">
      <w:rPr>
        <w:rFonts w:ascii="Arial" w:hAnsi="Arial" w:cs="Arial"/>
        <w:i/>
        <w:sz w:val="48"/>
        <w:szCs w:val="48"/>
      </w:rPr>
      <w:t>Product Emissions Standards Act 2017</w:t>
    </w:r>
  </w:p>
  <w:p w14:paraId="3FBDC8A8" w14:textId="77777777" w:rsidR="00DB50A0" w:rsidRPr="00650BE3" w:rsidRDefault="006412B0" w:rsidP="00DB50A0">
    <w:pPr>
      <w:jc w:val="center"/>
      <w:rPr>
        <w:rFonts w:ascii="Arial" w:hAnsi="Arial" w:cs="Arial"/>
        <w:i/>
        <w:sz w:val="40"/>
        <w:szCs w:val="40"/>
      </w:rPr>
    </w:pPr>
    <w:r w:rsidRPr="00650BE3">
      <w:rPr>
        <w:rFonts w:ascii="Arial" w:hAnsi="Arial" w:cs="Arial"/>
        <w:i/>
        <w:sz w:val="40"/>
        <w:szCs w:val="40"/>
      </w:rPr>
      <w:t>Product Emissions Standards Rules 2017</w:t>
    </w:r>
  </w:p>
  <w:p w14:paraId="3FBDC8A9" w14:textId="77777777" w:rsidR="00DB50A0" w:rsidRPr="00650BE3" w:rsidRDefault="006412B0" w:rsidP="00DB50A0">
    <w:pPr>
      <w:jc w:val="center"/>
      <w:rPr>
        <w:rFonts w:ascii="Arial" w:hAnsi="Arial" w:cs="Arial"/>
      </w:rPr>
    </w:pPr>
    <w:r w:rsidRPr="00650BE3">
      <w:rPr>
        <w:rFonts w:ascii="Arial" w:hAnsi="Arial" w:cs="Arial"/>
        <w:b/>
        <w:sz w:val="40"/>
        <w:szCs w:val="40"/>
      </w:rPr>
      <w:t>Exemption Notice</w:t>
    </w:r>
  </w:p>
  <w:p w14:paraId="3FBDC8AA" w14:textId="77777777" w:rsidR="00DB50A0" w:rsidRPr="00650BE3" w:rsidRDefault="007C2951" w:rsidP="00DB50A0">
    <w:pPr>
      <w:rPr>
        <w:rFonts w:ascii="Arial" w:hAnsi="Arial" w:cs="Arial"/>
        <w:b/>
        <w:sz w:val="28"/>
        <w:szCs w:val="28"/>
      </w:rPr>
    </w:pPr>
  </w:p>
  <w:p w14:paraId="3FBDC8AB" w14:textId="1304B441" w:rsidR="00C224C4" w:rsidRPr="00650BE3" w:rsidRDefault="006412B0" w:rsidP="00DB50A0">
    <w:pPr>
      <w:rPr>
        <w:rFonts w:ascii="Arial" w:hAnsi="Arial" w:cs="Arial"/>
        <w:b/>
        <w:sz w:val="28"/>
        <w:szCs w:val="28"/>
      </w:rPr>
    </w:pPr>
    <w:r w:rsidRPr="00650BE3">
      <w:rPr>
        <w:rFonts w:ascii="Arial" w:hAnsi="Arial" w:cs="Arial"/>
        <w:b/>
        <w:sz w:val="28"/>
        <w:szCs w:val="28"/>
      </w:rPr>
      <w:t xml:space="preserve">Exemption No: </w:t>
    </w:r>
    <w:sdt>
      <w:sdtPr>
        <w:rPr>
          <w:rFonts w:ascii="Arial" w:hAnsi="Arial" w:cs="Arial"/>
          <w:b/>
          <w:sz w:val="28"/>
          <w:szCs w:val="28"/>
        </w:rPr>
        <w:alias w:val="nrsiee_name"/>
        <w:tag w:val="dcp|document||String|jobdone"/>
        <w:id w:val="726291014"/>
        <w:placeholder>
          <w:docPart w:val="76FB448F6309467D9ADBF08A96469190"/>
        </w:placeholder>
        <w:text/>
      </w:sdtPr>
      <w:sdtEndPr/>
      <w:sdtContent>
        <w:r>
          <w:rPr>
            <w:rFonts w:ascii="Arial" w:hAnsi="Arial" w:cs="Arial"/>
            <w:b/>
            <w:sz w:val="28"/>
            <w:szCs w:val="28"/>
          </w:rPr>
          <w:t>ECP-</w:t>
        </w:r>
        <w:r w:rsidR="0040635E">
          <w:rPr>
            <w:rFonts w:ascii="Arial" w:hAnsi="Arial" w:cs="Arial"/>
            <w:b/>
            <w:sz w:val="28"/>
            <w:szCs w:val="28"/>
          </w:rPr>
          <w:t>2</w:t>
        </w:r>
        <w:r w:rsidR="00193C83">
          <w:rPr>
            <w:rFonts w:ascii="Arial" w:hAnsi="Arial" w:cs="Arial"/>
            <w:b/>
            <w:sz w:val="28"/>
            <w:szCs w:val="28"/>
          </w:rPr>
          <w:t>1</w:t>
        </w:r>
        <w:r>
          <w:rPr>
            <w:rFonts w:ascii="Arial" w:hAnsi="Arial" w:cs="Arial"/>
            <w:b/>
            <w:sz w:val="28"/>
            <w:szCs w:val="28"/>
          </w:rPr>
          <w:t>-00</w:t>
        </w:r>
        <w:r w:rsidR="0040635E">
          <w:rPr>
            <w:rFonts w:ascii="Arial" w:hAnsi="Arial" w:cs="Arial"/>
            <w:b/>
            <w:sz w:val="28"/>
            <w:szCs w:val="28"/>
          </w:rPr>
          <w:t>0</w:t>
        </w:r>
        <w:r w:rsidR="00DB232F">
          <w:rPr>
            <w:rFonts w:ascii="Arial" w:hAnsi="Arial" w:cs="Arial"/>
            <w:b/>
            <w:sz w:val="28"/>
            <w:szCs w:val="28"/>
          </w:rPr>
          <w:t>8</w:t>
        </w:r>
        <w:r w:rsidR="00E07D2E">
          <w:rPr>
            <w:rFonts w:ascii="Arial" w:hAnsi="Arial" w:cs="Arial"/>
            <w:b/>
            <w:sz w:val="28"/>
            <w:szCs w:val="28"/>
          </w:rPr>
          <w:t>E</w:t>
        </w:r>
      </w:sdtContent>
    </w:sdt>
  </w:p>
  <w:p w14:paraId="3FBDC8AC" w14:textId="77777777" w:rsidR="00DB50A0" w:rsidRPr="00DB50A0" w:rsidRDefault="007C2951" w:rsidP="00DB50A0">
    <w:pPr>
      <w:rPr>
        <w:rFonts w:ascii="Arial" w:hAnsi="Arial" w:cs="Arial"/>
        <w:b/>
        <w:color w:val="7B7B7B" w:themeColor="accent3" w:themeShade="BF"/>
        <w:sz w:val="28"/>
        <w:szCs w:val="2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BFB3CF9"/>
    <w:multiLevelType w:val="hybridMultilevel"/>
    <w:tmpl w:val="DBDE93FC"/>
    <w:lvl w:ilvl="0" w:tplc="E0746582">
      <w:start w:val="1"/>
      <w:numFmt w:val="decimal"/>
      <w:lvlText w:val="%1."/>
      <w:lvlJc w:val="left"/>
      <w:pPr>
        <w:ind w:left="720" w:hanging="360"/>
      </w:pPr>
    </w:lvl>
    <w:lvl w:ilvl="1" w:tplc="A208B8C0" w:tentative="1">
      <w:start w:val="1"/>
      <w:numFmt w:val="lowerLetter"/>
      <w:lvlText w:val="%2."/>
      <w:lvlJc w:val="left"/>
      <w:pPr>
        <w:ind w:left="1440" w:hanging="360"/>
      </w:pPr>
    </w:lvl>
    <w:lvl w:ilvl="2" w:tplc="2FC87706" w:tentative="1">
      <w:start w:val="1"/>
      <w:numFmt w:val="lowerRoman"/>
      <w:lvlText w:val="%3."/>
      <w:lvlJc w:val="right"/>
      <w:pPr>
        <w:ind w:left="2160" w:hanging="180"/>
      </w:pPr>
    </w:lvl>
    <w:lvl w:ilvl="3" w:tplc="C0F85B98" w:tentative="1">
      <w:start w:val="1"/>
      <w:numFmt w:val="decimal"/>
      <w:lvlText w:val="%4."/>
      <w:lvlJc w:val="left"/>
      <w:pPr>
        <w:ind w:left="2880" w:hanging="360"/>
      </w:pPr>
    </w:lvl>
    <w:lvl w:ilvl="4" w:tplc="3398D99E" w:tentative="1">
      <w:start w:val="1"/>
      <w:numFmt w:val="lowerLetter"/>
      <w:lvlText w:val="%5."/>
      <w:lvlJc w:val="left"/>
      <w:pPr>
        <w:ind w:left="3600" w:hanging="360"/>
      </w:pPr>
    </w:lvl>
    <w:lvl w:ilvl="5" w:tplc="21424DE2" w:tentative="1">
      <w:start w:val="1"/>
      <w:numFmt w:val="lowerRoman"/>
      <w:lvlText w:val="%6."/>
      <w:lvlJc w:val="right"/>
      <w:pPr>
        <w:ind w:left="4320" w:hanging="180"/>
      </w:pPr>
    </w:lvl>
    <w:lvl w:ilvl="6" w:tplc="34421B02" w:tentative="1">
      <w:start w:val="1"/>
      <w:numFmt w:val="decimal"/>
      <w:lvlText w:val="%7."/>
      <w:lvlJc w:val="left"/>
      <w:pPr>
        <w:ind w:left="5040" w:hanging="360"/>
      </w:pPr>
    </w:lvl>
    <w:lvl w:ilvl="7" w:tplc="91FE4498" w:tentative="1">
      <w:start w:val="1"/>
      <w:numFmt w:val="lowerLetter"/>
      <w:lvlText w:val="%8."/>
      <w:lvlJc w:val="left"/>
      <w:pPr>
        <w:ind w:left="5760" w:hanging="360"/>
      </w:pPr>
    </w:lvl>
    <w:lvl w:ilvl="8" w:tplc="02BC360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B1C5B23"/>
    <w:multiLevelType w:val="hybridMultilevel"/>
    <w:tmpl w:val="152A6528"/>
    <w:lvl w:ilvl="0" w:tplc="8FBEDABE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43BAA4CC" w:tentative="1">
      <w:start w:val="1"/>
      <w:numFmt w:val="lowerLetter"/>
      <w:lvlText w:val="%2."/>
      <w:lvlJc w:val="left"/>
      <w:pPr>
        <w:ind w:left="1440" w:hanging="360"/>
      </w:pPr>
    </w:lvl>
    <w:lvl w:ilvl="2" w:tplc="C0FC09DC" w:tentative="1">
      <w:start w:val="1"/>
      <w:numFmt w:val="lowerRoman"/>
      <w:lvlText w:val="%3."/>
      <w:lvlJc w:val="right"/>
      <w:pPr>
        <w:ind w:left="2160" w:hanging="180"/>
      </w:pPr>
    </w:lvl>
    <w:lvl w:ilvl="3" w:tplc="7862B346" w:tentative="1">
      <w:start w:val="1"/>
      <w:numFmt w:val="decimal"/>
      <w:lvlText w:val="%4."/>
      <w:lvlJc w:val="left"/>
      <w:pPr>
        <w:ind w:left="2880" w:hanging="360"/>
      </w:pPr>
    </w:lvl>
    <w:lvl w:ilvl="4" w:tplc="073E3102" w:tentative="1">
      <w:start w:val="1"/>
      <w:numFmt w:val="lowerLetter"/>
      <w:lvlText w:val="%5."/>
      <w:lvlJc w:val="left"/>
      <w:pPr>
        <w:ind w:left="3600" w:hanging="360"/>
      </w:pPr>
    </w:lvl>
    <w:lvl w:ilvl="5" w:tplc="7DC459BC" w:tentative="1">
      <w:start w:val="1"/>
      <w:numFmt w:val="lowerRoman"/>
      <w:lvlText w:val="%6."/>
      <w:lvlJc w:val="right"/>
      <w:pPr>
        <w:ind w:left="4320" w:hanging="180"/>
      </w:pPr>
    </w:lvl>
    <w:lvl w:ilvl="6" w:tplc="F6F6C69A" w:tentative="1">
      <w:start w:val="1"/>
      <w:numFmt w:val="decimal"/>
      <w:lvlText w:val="%7."/>
      <w:lvlJc w:val="left"/>
      <w:pPr>
        <w:ind w:left="5040" w:hanging="360"/>
      </w:pPr>
    </w:lvl>
    <w:lvl w:ilvl="7" w:tplc="7B282B2C" w:tentative="1">
      <w:start w:val="1"/>
      <w:numFmt w:val="lowerLetter"/>
      <w:lvlText w:val="%8."/>
      <w:lvlJc w:val="left"/>
      <w:pPr>
        <w:ind w:left="5760" w:hanging="360"/>
      </w:pPr>
    </w:lvl>
    <w:lvl w:ilvl="8" w:tplc="7CB6F73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A391ED7"/>
    <w:multiLevelType w:val="hybridMultilevel"/>
    <w:tmpl w:val="E7540E76"/>
    <w:lvl w:ilvl="0" w:tplc="00448E4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E86506" w:tentative="1">
      <w:start w:val="1"/>
      <w:numFmt w:val="lowerLetter"/>
      <w:lvlText w:val="%2."/>
      <w:lvlJc w:val="left"/>
      <w:pPr>
        <w:ind w:left="1440" w:hanging="360"/>
      </w:pPr>
    </w:lvl>
    <w:lvl w:ilvl="2" w:tplc="2E1C5EB2" w:tentative="1">
      <w:start w:val="1"/>
      <w:numFmt w:val="lowerRoman"/>
      <w:lvlText w:val="%3."/>
      <w:lvlJc w:val="right"/>
      <w:pPr>
        <w:ind w:left="2160" w:hanging="180"/>
      </w:pPr>
    </w:lvl>
    <w:lvl w:ilvl="3" w:tplc="4658F44E" w:tentative="1">
      <w:start w:val="1"/>
      <w:numFmt w:val="decimal"/>
      <w:lvlText w:val="%4."/>
      <w:lvlJc w:val="left"/>
      <w:pPr>
        <w:ind w:left="2880" w:hanging="360"/>
      </w:pPr>
    </w:lvl>
    <w:lvl w:ilvl="4" w:tplc="D4AAFF86" w:tentative="1">
      <w:start w:val="1"/>
      <w:numFmt w:val="lowerLetter"/>
      <w:lvlText w:val="%5."/>
      <w:lvlJc w:val="left"/>
      <w:pPr>
        <w:ind w:left="3600" w:hanging="360"/>
      </w:pPr>
    </w:lvl>
    <w:lvl w:ilvl="5" w:tplc="55B6AAB6" w:tentative="1">
      <w:start w:val="1"/>
      <w:numFmt w:val="lowerRoman"/>
      <w:lvlText w:val="%6."/>
      <w:lvlJc w:val="right"/>
      <w:pPr>
        <w:ind w:left="4320" w:hanging="180"/>
      </w:pPr>
    </w:lvl>
    <w:lvl w:ilvl="6" w:tplc="B762BFCC" w:tentative="1">
      <w:start w:val="1"/>
      <w:numFmt w:val="decimal"/>
      <w:lvlText w:val="%7."/>
      <w:lvlJc w:val="left"/>
      <w:pPr>
        <w:ind w:left="5040" w:hanging="360"/>
      </w:pPr>
    </w:lvl>
    <w:lvl w:ilvl="7" w:tplc="82742580" w:tentative="1">
      <w:start w:val="1"/>
      <w:numFmt w:val="lowerLetter"/>
      <w:lvlText w:val="%8."/>
      <w:lvlJc w:val="left"/>
      <w:pPr>
        <w:ind w:left="5760" w:hanging="360"/>
      </w:pPr>
    </w:lvl>
    <w:lvl w:ilvl="8" w:tplc="F6364118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0"/>
  </w:num>
  <w:num w:numId="2">
    <w:abstractNumId w:val="2"/>
  </w:num>
  <w:num w:numId="3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efaultTabStop w:val="720"/>
  <w:characterSpacingControl w:val="doNotCompress"/>
  <w:hdrShapeDefaults>
    <o:shapedefaults v:ext="edit" spidmax="6146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yMDE0tzAwNrcwMTA0tzRS0lEKTi0uzszPAykwqQUAw9SwuSwAAAA="/>
  </w:docVars>
  <w:rsids>
    <w:rsidRoot w:val="00E4386B"/>
    <w:rsid w:val="00054CBD"/>
    <w:rsid w:val="00157AB8"/>
    <w:rsid w:val="00193C83"/>
    <w:rsid w:val="001D7DF1"/>
    <w:rsid w:val="001F461F"/>
    <w:rsid w:val="002548F1"/>
    <w:rsid w:val="00263315"/>
    <w:rsid w:val="00313287"/>
    <w:rsid w:val="00377359"/>
    <w:rsid w:val="0039277E"/>
    <w:rsid w:val="0040635E"/>
    <w:rsid w:val="00406491"/>
    <w:rsid w:val="004522C5"/>
    <w:rsid w:val="00491A93"/>
    <w:rsid w:val="0053506E"/>
    <w:rsid w:val="005359B1"/>
    <w:rsid w:val="005A4955"/>
    <w:rsid w:val="005B63F0"/>
    <w:rsid w:val="00606F34"/>
    <w:rsid w:val="00637EC9"/>
    <w:rsid w:val="006412B0"/>
    <w:rsid w:val="00644601"/>
    <w:rsid w:val="00670C6C"/>
    <w:rsid w:val="006B68AB"/>
    <w:rsid w:val="006D3C35"/>
    <w:rsid w:val="007C2951"/>
    <w:rsid w:val="008556A6"/>
    <w:rsid w:val="008666B8"/>
    <w:rsid w:val="00893AB3"/>
    <w:rsid w:val="008B559E"/>
    <w:rsid w:val="008D17B0"/>
    <w:rsid w:val="00936E96"/>
    <w:rsid w:val="009C2421"/>
    <w:rsid w:val="009E178E"/>
    <w:rsid w:val="009F7208"/>
    <w:rsid w:val="00A27D72"/>
    <w:rsid w:val="00A548DB"/>
    <w:rsid w:val="00A876CB"/>
    <w:rsid w:val="00AC46AB"/>
    <w:rsid w:val="00AC5F65"/>
    <w:rsid w:val="00AF1AD0"/>
    <w:rsid w:val="00AF4445"/>
    <w:rsid w:val="00B25EBE"/>
    <w:rsid w:val="00B316EF"/>
    <w:rsid w:val="00B65911"/>
    <w:rsid w:val="00B82D4E"/>
    <w:rsid w:val="00BA4223"/>
    <w:rsid w:val="00BA50FC"/>
    <w:rsid w:val="00C964B5"/>
    <w:rsid w:val="00CE728C"/>
    <w:rsid w:val="00D46751"/>
    <w:rsid w:val="00DB1CA7"/>
    <w:rsid w:val="00DB232F"/>
    <w:rsid w:val="00E07D2E"/>
    <w:rsid w:val="00E4386B"/>
    <w:rsid w:val="00E63EC4"/>
    <w:rsid w:val="00E66F9D"/>
    <w:rsid w:val="00E75182"/>
    <w:rsid w:val="00E83F99"/>
    <w:rsid w:val="00EB7DF6"/>
    <w:rsid w:val="00ED1136"/>
    <w:rsid w:val="00EF34F0"/>
    <w:rsid w:val="00F543D1"/>
    <w:rsid w:val="00F71676"/>
    <w:rsid w:val="00FC4947"/>
    <w:rsid w:val="00FD73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6146"/>
    <o:shapelayout v:ext="edit">
      <o:idmap v:ext="edit" data="1"/>
    </o:shapelayout>
  </w:shapeDefaults>
  <w:decimalSymbol w:val="."/>
  <w:listSeparator w:val=","/>
  <w14:docId w14:val="3FBDC844"/>
  <w15:docId w15:val="{BF248B1F-286B-4B5D-853A-1708A40128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qFormat/>
    <w:rsid w:val="00C224C4"/>
    <w:pPr>
      <w:spacing w:after="200" w:line="276" w:lineRule="auto"/>
    </w:pPr>
    <w:rPr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224C4"/>
  </w:style>
  <w:style w:type="paragraph" w:styleId="Footer">
    <w:name w:val="footer"/>
    <w:basedOn w:val="Normal"/>
    <w:link w:val="Foot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224C4"/>
  </w:style>
  <w:style w:type="table" w:styleId="TableGrid">
    <w:name w:val="Table Grid"/>
    <w:basedOn w:val="TableNormal"/>
    <w:uiPriority w:val="59"/>
    <w:rsid w:val="00C224C4"/>
    <w:pPr>
      <w:spacing w:after="0" w:line="240" w:lineRule="auto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C224C4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FD4F2C"/>
    <w:rPr>
      <w:color w:val="808080"/>
    </w:rPr>
  </w:style>
  <w:style w:type="character" w:styleId="CommentReference">
    <w:name w:val="annotation reference"/>
    <w:basedOn w:val="DefaultParagraphFont"/>
    <w:uiPriority w:val="99"/>
    <w:semiHidden/>
    <w:unhideWhenUsed/>
    <w:rsid w:val="00C964B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C964B5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C964B5"/>
    <w:rPr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64B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64B5"/>
    <w:rPr>
      <w:b/>
      <w:bCs/>
      <w:sz w:val="20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964B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64B5"/>
    <w:rPr>
      <w:rFonts w:ascii="Segoe UI" w:hAnsi="Segoe UI" w:cs="Segoe UI"/>
      <w:sz w:val="18"/>
      <w:szCs w:val="18"/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EFC2B705A389426DB83BC8844BE2B4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69B27AF-62AD-4450-87B7-BC3183D7D98E}"/>
      </w:docPartPr>
      <w:docPartBody>
        <w:p w:rsidR="00925E50" w:rsidRDefault="0079086F"/>
      </w:docPartBody>
    </w:docPart>
    <w:docPart>
      <w:docPartPr>
        <w:name w:val="76FB448F6309467D9ADBF08A9646919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C74C4E-9CBF-482C-B493-ADC1EDD45C4B}"/>
      </w:docPartPr>
      <w:docPartBody>
        <w:p w:rsidR="00925E50" w:rsidRDefault="0079086F"/>
      </w:docPartBody>
    </w:docPart>
    <w:docPart>
      <w:docPartPr>
        <w:name w:val="A6B2CAAE6E4142EA81768618EC0EAE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244BD5-AEFC-449A-95D4-928842B63C67}"/>
      </w:docPartPr>
      <w:docPartBody>
        <w:p w:rsidR="00925E50" w:rsidRDefault="0079086F"/>
      </w:docPartBody>
    </w:docPart>
    <w:docPart>
      <w:docPartPr>
        <w:name w:val="9B935A7AEB4B4D1E9377DBDEE03165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A50A437-106B-4B3B-B4A5-B748628B48B0}"/>
      </w:docPartPr>
      <w:docPartBody>
        <w:p w:rsidR="000275A4" w:rsidRDefault="0079086F"/>
      </w:docPartBody>
    </w:docPart>
    <w:docPart>
      <w:docPartPr>
        <w:name w:val="3E092B2DC86843EC8D0B87DC96272E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B7434B4-72FE-4AFD-B9F9-740B1D71F32D}"/>
      </w:docPartPr>
      <w:docPartBody>
        <w:p w:rsidR="00F2558C" w:rsidRDefault="0079086F"/>
      </w:docPartBody>
    </w:docPart>
    <w:docPart>
      <w:docPartPr>
        <w:name w:val="A03114EE1435487EB94CD8D787FFC76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C6795F2-88CE-4EDA-BC69-2FEB413D09E5}"/>
      </w:docPartPr>
      <w:docPartBody>
        <w:p w:rsidR="00F2558C" w:rsidRDefault="0079086F"/>
      </w:docPartBody>
    </w:docPart>
    <w:docPart>
      <w:docPartPr>
        <w:name w:val="D6A6AA68790A4D31A3DF19A05E92130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F08FA46-50BB-4DFE-A0AB-CA47A935D2BB}"/>
      </w:docPartPr>
      <w:docPartBody>
        <w:p w:rsidR="00F2558C" w:rsidRDefault="0079086F"/>
      </w:docPartBody>
    </w:docPart>
    <w:docPart>
      <w:docPartPr>
        <w:name w:val="D7861D6D524340228DF51B19D9FDE79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ACC9209-5B0D-4E2C-A2E5-11D568DAEE79}"/>
      </w:docPartPr>
      <w:docPartBody>
        <w:p w:rsidR="00F2558C" w:rsidRDefault="0079086F"/>
      </w:docPartBody>
    </w:docPart>
    <w:docPart>
      <w:docPartPr>
        <w:name w:val="CC2F1AC3427C40CC8C3733774A23190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FBB6779-9EC7-48AE-A663-89B132692F6C}"/>
      </w:docPartPr>
      <w:docPartBody>
        <w:p w:rsidR="00F2558C" w:rsidRDefault="0079086F"/>
      </w:docPartBody>
    </w:docPart>
    <w:docPart>
      <w:docPartPr>
        <w:name w:val="792600D7718B4ACB96B3E5DDB668E7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764B744-A854-4EAC-9DD8-3A70FB9CD67C}"/>
      </w:docPartPr>
      <w:docPartBody>
        <w:p w:rsidR="00FB0FD3" w:rsidRDefault="00FB0FD3"/>
      </w:docPartBody>
    </w:docPart>
    <w:docPart>
      <w:docPartPr>
        <w:name w:val="400AA9705C6F44C6A65CBCFC560BD1F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A969D3-B5E5-4695-A81E-B8894C126F57}"/>
      </w:docPartPr>
      <w:docPartBody>
        <w:p w:rsidR="00FB0FD3" w:rsidRDefault="00FB0FD3"/>
      </w:docPartBody>
    </w:docPart>
    <w:docPart>
      <w:docPartPr>
        <w:name w:val="6883C45B05414427A89E882A75DDF37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AB93961-405A-4ADE-A0BB-51C57ED7690C}"/>
      </w:docPartPr>
      <w:docPartBody>
        <w:p w:rsidR="007F5709" w:rsidRDefault="007F5709"/>
      </w:docPartBody>
    </w:docPart>
    <w:docPart>
      <w:docPartPr>
        <w:name w:val="C3DA25D308624B35AB9D20C503317E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36C8C6-AF43-4F99-9C43-43223CDFFEC7}"/>
      </w:docPartPr>
      <w:docPartBody>
        <w:p w:rsidR="003C76CF" w:rsidRDefault="003C76CF"/>
      </w:docPartBody>
    </w:docPart>
    <w:docPart>
      <w:docPartPr>
        <w:name w:val="21476278C6A5470EBB29E4DEDDD198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956DF87-F9DF-44B0-A6EC-EB74DF335672}"/>
      </w:docPartPr>
      <w:docPartBody>
        <w:p w:rsidR="003C76CF" w:rsidRDefault="003C76CF"/>
      </w:docPartBody>
    </w:docPart>
    <w:docPart>
      <w:docPartPr>
        <w:name w:val="AA836D3E15444285ABD12021593F5BF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B62183-6E47-49B0-BADC-291486B5A33B}"/>
      </w:docPartPr>
      <w:docPartBody>
        <w:p w:rsidR="003C76CF" w:rsidRDefault="003C76CF"/>
      </w:docPartBody>
    </w:docPart>
    <w:docPart>
      <w:docPartPr>
        <w:name w:val="302EE2C9BA6F44FDA3216DDAAFC5CD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1E6D156-BEB0-4CAC-982D-69E7902F5544}"/>
      </w:docPartPr>
      <w:docPartBody>
        <w:p w:rsidR="003C76CF" w:rsidRDefault="003C76CF"/>
      </w:docPartBody>
    </w:docPart>
    <w:docPart>
      <w:docPartPr>
        <w:name w:val="8A5F4C42FD0B4171B8764831AF113C8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E0EF0B-5561-4E8A-87F6-61AEB9FE88A3}"/>
      </w:docPartPr>
      <w:docPartBody>
        <w:p w:rsidR="00556DCC" w:rsidRDefault="00556DCC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B0FD3"/>
    <w:rsid w:val="001535E1"/>
    <w:rsid w:val="00226DF1"/>
    <w:rsid w:val="003C76CF"/>
    <w:rsid w:val="003E57E8"/>
    <w:rsid w:val="003F5867"/>
    <w:rsid w:val="00556DCC"/>
    <w:rsid w:val="0079086F"/>
    <w:rsid w:val="007A39E7"/>
    <w:rsid w:val="007F5709"/>
    <w:rsid w:val="009235BF"/>
    <w:rsid w:val="00937ACF"/>
    <w:rsid w:val="00975C7A"/>
    <w:rsid w:val="009941FE"/>
    <w:rsid w:val="00AD7AD9"/>
    <w:rsid w:val="00C31882"/>
    <w:rsid w:val="00D36216"/>
    <w:rsid w:val="00D5252E"/>
    <w:rsid w:val="00E52CB1"/>
    <w:rsid w:val="00E638FD"/>
    <w:rsid w:val="00FB0FD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472BF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mbargoed xmlns="ac7ce04e-ea5d-4d46-bab0-39b1fa6a6f36">false</Embargoed>
  </documentManagement>
</p:properties>
</file>

<file path=customXml/item2.xml><?xml version="1.0" encoding="utf-8"?>
<letter>
  <document>
    <row>
      <nrsiee_name>ECP-19-0014</nrsiee_name>
      <nrsiee_enddateforexemption>1/01/2021</nrsiee_enddateforexemption>
      <nrsiee_enddateforexemption_ovalue>2021-01-01T00:00:00+11:00</nrsiee_enddateforexemption_ovalue>
      <nrsieear_exemptenginecount>10</nrsieear_exemptenginecount>
      <nrsiee_exemptioncategory>(b) Testing, evaluation or display</nrsiee_exemptioncategory>
      <nrsiee_exemptioncategory_ovalue>380000001</nrsiee_exemptioncategory_ovalue>
      <nrsiee_nrsieeapplicationid>{0957C745-D4E4-E911-BF3D-005056842AD1}</nrsiee_nrsieeapplicationid>
      <nrsiee_applicantorganisation_sewpac_abn>76004881145</nrsiee_applicantorganisation_sewpac_abn>
      <nrsiee_applicantorganisation_name>STIHL Australia Pty Ltd</nrsiee_applicantorganisation_name>
      <nrsiee_delegate_fullname>David Jeffery</nrsiee_delegate_fullname>
    </row>
  </document>
  <table1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{3057C745-D4E4-E911-BF3D-005056842AD1}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 Australia</nrsiee_make>
      <nrsiee_modelname>FS 230</nrsiee_modelname>
      <nrsiee_exemptengineid>{3157C745-D4E4-E911-BF3D-005056842AD1}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WP 230</nrsiee_modelname>
      <nrsiee_exemptengineid>{3257C745-D4E4-E911-BF3D-005056842AD1}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{3757C745-D4E4-E911-BF3D-005056842AD1}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{5457C745-D4E4-E911-BF3D-005056842AD1}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{5557C745-D4E4-E911-BF3D-005056842AD1}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VS Engine</nrsiee_modelname>
      <nrsiee_exemptengineid>{6657C745-D4E4-E911-BF3D-005056842AD1}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GH Engine</nrsiee_modelname>
      <nrsiee_exemptengineid>{6857C745-D4E4-E911-BF3D-005056842AD1}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{7257C745-D4E4-E911-BF3D-005056842AD1}</nrsiee_exemptengineid>
    </row>
  </table1>
  <table2>
    <row>
      <nrsiee_nrsieerecommendationid>{7185B5C3-96E5-E911-BF3D-005056842AD1}</nrsiee_nrsieerecommendationid>
      <nrsiee_nrsieecertificate_nrsiee_nrsieecertificate_nrsiee_nrsieecertificateid_nrsieear_nrsieecondition_nrsieear_conditiontext>The import and testing of the ECPs must be completed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The ECPs must be securely stored on STIHL Australia Pty Ltd premises and marked in such a manner that they are clearly identifiable as ECPs imported under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A copy of this exemption must be clearly displayed in the area(s) of the STIHL Australia Pty Ltd premises where the ECPs are stored.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When the ECPs have been utilised for the purpose of this exemption and are no longer required, they must destroyed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If requested by the Department, STIHL Australia Pty Ltd must be able to submit a report relating to compliance with the conditions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This exemption is for a total of twenty-four (24) ECPs (14 lawn mowers, 4 grass trimmers, 4 water pumps and 2 shredder clippers) to be used for testing by STIHL Australia Pty Ltd staff only.</nrsiee_nrsieecertificate_nrsiee_nrsieecertificate_nrsiee_nrsieecertificateid_nrsieear_nrsieecondition_nrsieear_conditiontext>
    </row>
  </table2>
</letter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6FD6131ACCD942B99EE496FC609FF4" ma:contentTypeVersion="12" ma:contentTypeDescription="Create a new document." ma:contentTypeScope="" ma:versionID="679fd235f2e52f711cc918d3c6a7adc2">
  <xsd:schema xmlns:xsd="http://www.w3.org/2001/XMLSchema" xmlns:xs="http://www.w3.org/2001/XMLSchema" xmlns:p="http://schemas.microsoft.com/office/2006/metadata/properties" xmlns:ns2="ac7ce04e-ea5d-4d46-bab0-39b1fa6a6f36" targetNamespace="http://schemas.microsoft.com/office/2006/metadata/properties" ma:root="true" ma:fieldsID="459038f077884b135300fb5f2bc6d86f" ns2:_="">
    <xsd:import namespace="ac7ce04e-ea5d-4d46-bab0-39b1fa6a6f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Embargoed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7ce04e-ea5d-4d46-bab0-39b1fa6a6f3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Embargoed" ma:index="10" nillable="true" ma:displayName="Embargoed" ma:default="0" ma:description="Is this file under embargo?" ma:format="Dropdown" ma:internalName="Embargoed">
      <xsd:simpleType>
        <xsd:restriction base="dms:Boolean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D3FC373-D07D-4161-B37E-24BC84DB4A70}">
  <ds:schemaRefs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ac7ce04e-ea5d-4d46-bab0-39b1fa6a6f36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0EC950B-A0FC-4409-9FAE-132F1782F3F0}">
  <ds:schemaRefs/>
</ds:datastoreItem>
</file>

<file path=customXml/itemProps3.xml><?xml version="1.0" encoding="utf-8"?>
<ds:datastoreItem xmlns:ds="http://schemas.openxmlformats.org/officeDocument/2006/customXml" ds:itemID="{7912BD2B-B10C-4635-900C-2F20C4F6E5B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D050BDCF-63B4-498A-9905-22D7C5FD1023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47DDC5DF-0FE8-4B1D-A6B2-AD8290DBF2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c7ce04e-ea5d-4d46-bab0-39b1fa6a6f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10</TotalTime>
  <Pages>3</Pages>
  <Words>484</Words>
  <Characters>2761</Characters>
  <Application>Microsoft Office Word</Application>
  <DocSecurity>0</DocSecurity>
  <Lines>23</Lines>
  <Paragraphs>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ECP-21-0008E</vt:lpstr>
    </vt:vector>
  </TitlesOfParts>
  <Company/>
  <LinksUpToDate>false</LinksUpToDate>
  <CharactersWithSpaces>3239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ECP-21-0008E</dc:title>
  <dc:creator>Department of Agriculture, Water and the Environment</dc:creator>
  <cp:revision>5</cp:revision>
  <cp:lastPrinted>2021-07-30T03:27:00Z</cp:lastPrinted>
  <dcterms:created xsi:type="dcterms:W3CDTF">2021-07-30T03:07:00Z</dcterms:created>
  <dcterms:modified xsi:type="dcterms:W3CDTF">2021-07-30T05:07:00Z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Count">
    <vt:lpwstr>1</vt:lpwstr>
  </property>
  <property fmtid="{D5CDD505-2E9C-101B-9397-08002B2CF9AE}" pid="3" name="table1Count">
    <vt:lpwstr>10</vt:lpwstr>
  </property>
  <property fmtid="{D5CDD505-2E9C-101B-9397-08002B2CF9AE}" pid="4" name="table2Count">
    <vt:lpwstr>6</vt:lpwstr>
  </property>
  <property fmtid="{D5CDD505-2E9C-101B-9397-08002B2CF9AE}" pid="5" name="WMMTaskPane">
    <vt:lpwstr>ad2f1fff-288a-48bb-b05a-fdbf2aab5300</vt:lpwstr>
  </property>
  <property fmtid="{D5CDD505-2E9C-101B-9397-08002B2CF9AE}" pid="6" name="WMMTemplateName">
    <vt:lpwstr>a834ebc1-5b86-e911-81af-000d3ae13a91</vt:lpwstr>
  </property>
  <property fmtid="{D5CDD505-2E9C-101B-9397-08002B2CF9AE}" pid="7" name="wmm_AdditionalFields1">
    <vt:lpwstr>|nrsiee_name|</vt:lpwstr>
  </property>
  <property fmtid="{D5CDD505-2E9C-101B-9397-08002B2CF9AE}" pid="8" name="wmm_Field_6591d23d-420d-4cb8-80b8-5b6d5f1118c0_1">
    <vt:lpwstr>nrsiee_nrsieecertificate_nrsiee_nrsieecertificate_nrsiee_nrsieecertificateid_nrsieear_nrsieecondition_nrsieear_conditiontext</vt:lpwstr>
  </property>
  <property fmtid="{D5CDD505-2E9C-101B-9397-08002B2CF9AE}" pid="9" name="WordMailMerge">
    <vt:lpwstr>nrsiee_nrsieeapplication</vt:lpwstr>
  </property>
  <property fmtid="{D5CDD505-2E9C-101B-9397-08002B2CF9AE}" pid="10" name="WordMailMergeDocType">
    <vt:lpwstr>Client</vt:lpwstr>
  </property>
  <property fmtid="{D5CDD505-2E9C-101B-9397-08002B2CF9AE}" pid="11" name="WordMailMergeDocumentName">
    <vt:lpwstr>&lt;&lt;nrsiee_name&gt;&gt; + ' Exemption Certificate'</vt:lpwstr>
  </property>
  <property fmtid="{D5CDD505-2E9C-101B-9397-08002B2CF9AE}" pid="12" name="WordMailMergeDocumentNameValue">
    <vt:lpwstr>ECP-19-0014 Exemption Certificate</vt:lpwstr>
  </property>
  <property fmtid="{D5CDD505-2E9C-101B-9397-08002B2CF9AE}" pid="13" name="WordMailMergeFetchX1">
    <vt:lpwstr>&lt;fetches&gt;&lt;fetch name="document"&gt;&lt;entity name="nrsiee_nrsieeapplication"&gt;&lt;attribute name="nrsiee_name" /&gt;&lt;attribute name="nrsiee_enddateforexemption" /&gt;&lt;attribute name="nrsieear_exemptenginecount" /&gt;&lt;attribute name="nrsiee_exemptioncategory" /&gt;&lt;attribute n</vt:lpwstr>
  </property>
  <property fmtid="{D5CDD505-2E9C-101B-9397-08002B2CF9AE}" pid="14" name="WordMailMergeFetchX10">
    <vt:lpwstr>ue&gt;&lt;/condition&gt;&lt;/filter&gt;&lt;/entity&gt;&lt;/fetch&gt;&lt;/fetches&gt;</vt:lpwstr>
  </property>
  <property fmtid="{D5CDD505-2E9C-101B-9397-08002B2CF9AE}" pid="15" name="WordMailMergeFetchX2">
    <vt:lpwstr>ame="nrsiee_nrsieeapplicationid" /&gt;&lt;link-entity name="account" to="nrsiee_applicantorganisation" link-type="outer" alias="nrsiee_applicantorganisation"&gt;&lt;attribute name="sewpac_abn" /&gt;&lt;attribute name="name" /&gt;&lt;/link-entity&gt;&lt;link-entity name="contact" to="n</vt:lpwstr>
  </property>
  <property fmtid="{D5CDD505-2E9C-101B-9397-08002B2CF9AE}" pid="16" name="WordMailMergeFetchX3">
    <vt:lpwstr>rsiee_applicantindividual" link-type="outer" alias="nrsiee_applicantindividual"&gt;&lt;attribute name="fullname" /&gt;&lt;/link-entity&gt;&lt;link-entity name="systemuser" to="nrsiee_delegate" link-type="outer" alias="nrsiee_delegate"&gt;&lt;attribute name="fullname" /&gt;&lt;/link-en</vt:lpwstr>
  </property>
  <property fmtid="{D5CDD505-2E9C-101B-9397-08002B2CF9AE}" pid="17" name="WordMailMergeFetchX4">
    <vt:lpwstr>tity&gt;&lt;filter type="and"&gt;&lt;condition attribute="nrsiee_nrsieeapplicationid" operator="in"&gt;&lt;value&gt;qid&lt;/value&gt;&lt;/condition&gt;&lt;/filter&gt;&lt;/entity&gt;&lt;/fetch&gt;&lt;fetch name="table1" relationshipname="nrsiee_nrsiee_nrsieeapplication_nrsiee_exemptengine_NRSIEEApplication" m</vt:lpwstr>
  </property>
  <property fmtid="{D5CDD505-2E9C-101B-9397-08002B2CF9AE}" pid="18" name="WordMailMergeFetchX5">
    <vt:lpwstr>apping="logical"&gt;&lt;entity name="nrsiee_exemptengine"&gt;&lt;attribute name="nrsiee_enginetype1" /&gt;&lt;attribute name="nrsiee_exemptioncategory" /&gt;&lt;attribute name="nrsiee_make" /&gt;&lt;attribute name="nrsiee_modelname" /&gt;&lt;filter type="and"&gt;&lt;condition attribute="nrsiee_nr</vt:lpwstr>
  </property>
  <property fmtid="{D5CDD505-2E9C-101B-9397-08002B2CF9AE}" pid="19" name="WordMailMergeFetchX6">
    <vt:lpwstr>sieeapplication" operator="in"&gt;&lt;value&gt;qid&lt;/value&gt;&lt;/condition&gt;&lt;/filter&gt;&lt;/entity&gt;&lt;/fetch&gt;&lt;fetch name="table2" relationshipname="nrsiee_nrsiee_nrsieeapplication_nrsiee_nrsieerecommendation_NRSIEEApplication" mapping="logical"&gt;&lt;entity name="nrsiee_nrsieerecom</vt:lpwstr>
  </property>
  <property fmtid="{D5CDD505-2E9C-101B-9397-08002B2CF9AE}" pid="20" name="WordMailMergeFetchX7">
    <vt:lpwstr>mendation"&gt;&lt;link-entity relationshipname="nrsiee_nrsiee_nrsieecertificate_nrsiee_nrsieerecommendation_NRSIEECertificate" name="nrsiee_nrsieecertificate" to="nrsiee_nrsieecertificate" from="nrsiee_nrsieecertificateid" link-type="outer" alias="nrsiee_nrsiee</vt:lpwstr>
  </property>
  <property fmtid="{D5CDD505-2E9C-101B-9397-08002B2CF9AE}" pid="21" name="WordMailMergeFetchX8">
    <vt:lpwstr>certificate_nrsiee_nrsieecertificate"&gt;&lt;link-entity relationshipname="nrsieear_nrsiee_nrsieecertificate_nrsieear_nrsieec" name="nrsieear_nrsieecondition" to="nrsiee_nrsieecertificateid" from="nrsieear_certificateid" link-type="outer" alias="nrsiee_nrsieece</vt:lpwstr>
  </property>
  <property fmtid="{D5CDD505-2E9C-101B-9397-08002B2CF9AE}" pid="22" name="WordMailMergeFetchX9">
    <vt:lpwstr>rtificate_nrsiee_nrsieecertificate_nrsiee_nrsieecertificateid_nrsieear_nrsieecondition"&gt;&lt;attribute name="nrsieear_conditiontext" /&gt;&lt;/link-entity&gt;&lt;/link-entity&gt;&lt;filter type="and"&gt;&lt;condition attribute="nrsiee_nrsieeapplication" operator="in"&gt;&lt;value&gt;qid&lt;/val</vt:lpwstr>
  </property>
  <property fmtid="{D5CDD505-2E9C-101B-9397-08002B2CF9AE}" pid="23" name="WordMailMergeGUID">
    <vt:lpwstr>0957c745-d4e4-e911-bf3d-005056842ad1</vt:lpwstr>
  </property>
  <property fmtid="{D5CDD505-2E9C-101B-9397-08002B2CF9AE}" pid="24" name="ContentTypeId">
    <vt:lpwstr>0x0101004B6FD6131ACCD942B99EE496FC609FF4</vt:lpwstr>
  </property>
  <property fmtid="{D5CDD505-2E9C-101B-9397-08002B2CF9AE}" pid="25" name="_CopySource">
    <vt:lpwstr>ECP-19-0014 Exemption Certificate.docx</vt:lpwstr>
  </property>
  <property fmtid="{D5CDD505-2E9C-101B-9397-08002B2CF9AE}" pid="26" name="RecordPoint_WorkflowType">
    <vt:lpwstr>ActiveSubmitStub</vt:lpwstr>
  </property>
  <property fmtid="{D5CDD505-2E9C-101B-9397-08002B2CF9AE}" pid="27" name="RecordPoint_ActiveItemUniqueId">
    <vt:lpwstr>{93bb49b1-ce5d-4d30-b2d6-6e95e12fb16c}</vt:lpwstr>
  </property>
  <property fmtid="{D5CDD505-2E9C-101B-9397-08002B2CF9AE}" pid="28" name="RecordPoint_ActiveItemWebId">
    <vt:lpwstr>{0d0b87a8-e30d-4c14-854d-535026678011}</vt:lpwstr>
  </property>
  <property fmtid="{D5CDD505-2E9C-101B-9397-08002B2CF9AE}" pid="29" name="RecordPoint_ActiveItemSiteId">
    <vt:lpwstr>{1385f4fc-5717-4abf-b566-e69ec52ac4b2}</vt:lpwstr>
  </property>
  <property fmtid="{D5CDD505-2E9C-101B-9397-08002B2CF9AE}" pid="30" name="RecordPoint_ActiveItemListId">
    <vt:lpwstr>{7e869c47-6100-4ff1-a958-c6ffd1b32956}</vt:lpwstr>
  </property>
  <property fmtid="{D5CDD505-2E9C-101B-9397-08002B2CF9AE}" pid="31" name="RecordPoint_RecordNumberSubmitted">
    <vt:lpwstr/>
  </property>
  <property fmtid="{D5CDD505-2E9C-101B-9397-08002B2CF9AE}" pid="32" name="RecordPoint_SubmissionCompleted">
    <vt:lpwstr/>
  </property>
  <property fmtid="{D5CDD505-2E9C-101B-9397-08002B2CF9AE}" pid="33" name="RecordPoint_SubmissionDate">
    <vt:lpwstr/>
  </property>
  <property fmtid="{D5CDD505-2E9C-101B-9397-08002B2CF9AE}" pid="34" name="RecordPoint_ActiveItemMoved">
    <vt:lpwstr/>
  </property>
  <property fmtid="{D5CDD505-2E9C-101B-9397-08002B2CF9AE}" pid="35" name="RecordPoint_RecordFormat">
    <vt:lpwstr/>
  </property>
</Properties>
</file>